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notesMasterIdLst>
    <p:notesMasterId r:id="rId6"/>
  </p:notesMasterIdLst>
  <p:sldIdLst>
    <p:sldId id="269" r:id="rId2"/>
    <p:sldId id="259" r:id="rId3"/>
    <p:sldId id="268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2E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6"/>
    <p:restoredTop sz="93960"/>
  </p:normalViewPr>
  <p:slideViewPr>
    <p:cSldViewPr snapToGrid="0" snapToObjects="1">
      <p:cViewPr varScale="1">
        <p:scale>
          <a:sx n="70" d="100"/>
          <a:sy n="70" d="100"/>
        </p:scale>
        <p:origin x="19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/D:\1_Publish\CDSC%20Review\Simulation%20Time%20Comparison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Sheet1!$C$1:$C$3</c:f>
              <c:strCache>
                <c:ptCount val="3"/>
                <c:pt idx="0">
                  <c:v>Real-time</c:v>
                </c:pt>
                <c:pt idx="1">
                  <c:v>CPU</c:v>
                </c:pt>
                <c:pt idx="2">
                  <c:v>This work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cat>
            <c:strRef>
              <c:f>Sheet1!$C$1:$C$3</c:f>
              <c:strCache>
                <c:ptCount val="3"/>
                <c:pt idx="0">
                  <c:v>Real-time</c:v>
                </c:pt>
                <c:pt idx="1">
                  <c:v>CPU</c:v>
                </c:pt>
                <c:pt idx="2">
                  <c:v>This work</c:v>
                </c:pt>
              </c:strCache>
            </c:strRef>
          </c:cat>
          <c:val>
            <c:numRef>
              <c:f>Sheet1!$D$1:$D$3</c:f>
              <c:numCache>
                <c:formatCode>General</c:formatCode>
                <c:ptCount val="3"/>
                <c:pt idx="0">
                  <c:v>1</c:v>
                </c:pt>
                <c:pt idx="1">
                  <c:v>3.69</c:v>
                </c:pt>
                <c:pt idx="2">
                  <c:v>9.4E-2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C8-FA4D-ABAF-D08E334BB3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695726760"/>
        <c:axId val="-695732904"/>
      </c:barChart>
      <c:catAx>
        <c:axId val="-695726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695732904"/>
        <c:crosses val="autoZero"/>
        <c:auto val="1"/>
        <c:lblAlgn val="ctr"/>
        <c:lblOffset val="100"/>
        <c:noMultiLvlLbl val="0"/>
      </c:catAx>
      <c:valAx>
        <c:axId val="-695732904"/>
        <c:scaling>
          <c:orientation val="minMax"/>
          <c:max val="3.9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95726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7C57D-B99B-5A49-BCD6-728E25A0C2D4}" type="datetimeFigureOut">
              <a:rPr lang="en-US" smtClean="0"/>
              <a:t>5/25/21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26069-5764-414B-97AE-966BC72F3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88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1416E-7D88-4F47-A820-2C8CC1DEBA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106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1416E-7D88-4F47-A820-2C8CC1DEBA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764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1416E-7D88-4F47-A820-2C8CC1DEBAE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844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393703"/>
            <a:ext cx="8229600" cy="6731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46112" y="1076336"/>
            <a:ext cx="8576057" cy="53879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 sz="2400" b="0">
                <a:effectLst/>
                <a:latin typeface="+mn-lt"/>
              </a:defRPr>
            </a:lvl2pPr>
            <a:lvl3pPr marL="914400" indent="-228600">
              <a:buClr>
                <a:schemeClr val="tx1"/>
              </a:buClr>
              <a:buSzPct val="10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257300" indent="-228600">
              <a:buClr>
                <a:schemeClr val="tx1"/>
              </a:buClr>
              <a:buFont typeface="Arial" pitchFamily="34" charset="0"/>
              <a:buChar char="•"/>
              <a:tabLst/>
              <a:defRPr>
                <a:solidFill>
                  <a:schemeClr val="tx1"/>
                </a:solidFill>
                <a:latin typeface="+mn-lt"/>
              </a:defRPr>
            </a:lvl4pPr>
            <a:lvl5pPr marL="1485900" indent="-228600">
              <a:buClr>
                <a:schemeClr val="tx1"/>
              </a:buClr>
              <a:tabLst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9126074"/>
      </p:ext>
    </p:extLst>
  </p:cSld>
  <p:clrMapOvr>
    <a:masterClrMapping/>
  </p:clrMapOvr>
  <p:transition spd="med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376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300" y="393703"/>
            <a:ext cx="82296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Slide Title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79500"/>
            <a:ext cx="8699500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Body Text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</p:txBody>
      </p:sp>
      <p:pic>
        <p:nvPicPr>
          <p:cNvPr id="11268" name="Picture 4" descr="arro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" y="685803"/>
            <a:ext cx="8915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159500" y="6381751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0" hangingPunct="0">
              <a:lnSpc>
                <a:spcPct val="110000"/>
              </a:lnSpc>
              <a:buClr>
                <a:srgbClr val="000099"/>
              </a:buClr>
              <a:buFont typeface="Wingdings" charset="2"/>
              <a:buNone/>
            </a:pPr>
            <a:fld id="{90DD9B33-C2F9-2845-A8E6-9527C5FA1F86}" type="slidenum">
              <a:rPr lang="zh-CN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pPr algn="r" eaLnBrk="0" hangingPunct="0">
                <a:lnSpc>
                  <a:spcPct val="110000"/>
                </a:lnSpc>
                <a:buClr>
                  <a:srgbClr val="000099"/>
                </a:buClr>
                <a:buFont typeface="Wingdings" charset="2"/>
                <a:buNone/>
              </a:pPr>
              <a:t>‹#›</a:t>
            </a:fld>
            <a:endParaRPr lang="en-US" altLang="zh-CN" sz="12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557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ransition spd="med">
    <p:cut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i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i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i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i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i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i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i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i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i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ts val="575"/>
        </a:spcBef>
        <a:spcAft>
          <a:spcPct val="0"/>
        </a:spcAft>
        <a:buClr>
          <a:srgbClr val="660066"/>
        </a:buClr>
        <a:buSzPct val="75000"/>
        <a:buFont typeface="Arial" charset="0"/>
        <a:buChar char="♦"/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685800" indent="-342900" algn="l" rtl="0" eaLnBrk="0" fontAlgn="base" hangingPunct="0">
        <a:spcBef>
          <a:spcPts val="575"/>
        </a:spcBef>
        <a:spcAft>
          <a:spcPct val="0"/>
        </a:spcAft>
        <a:buClr>
          <a:srgbClr val="002060"/>
        </a:buClr>
        <a:buFont typeface="Wingdings" charset="2"/>
        <a:buChar char="§"/>
        <a:defRPr sz="2400">
          <a:solidFill>
            <a:srgbClr val="1F366F"/>
          </a:solidFill>
          <a:latin typeface="+mn-lt"/>
          <a:ea typeface="ＭＳ Ｐゴシック" charset="-128"/>
          <a:cs typeface="MS PGothic" charset="0"/>
        </a:defRPr>
      </a:lvl2pPr>
      <a:lvl3pPr marL="1028700" indent="-342900" algn="l" rtl="0" eaLnBrk="0" fontAlgn="base" hangingPunct="0">
        <a:spcBef>
          <a:spcPts val="575"/>
        </a:spcBef>
        <a:spcAft>
          <a:spcPct val="0"/>
        </a:spcAft>
        <a:buClr>
          <a:srgbClr val="404040"/>
        </a:buClr>
        <a:buSzPct val="50000"/>
        <a:buFont typeface="Arial Narrow" charset="0"/>
        <a:buChar char="●"/>
        <a:defRPr sz="2200">
          <a:solidFill>
            <a:srgbClr val="404040"/>
          </a:solidFill>
          <a:latin typeface="+mn-lt"/>
          <a:ea typeface="ＭＳ Ｐゴシック" charset="-128"/>
          <a:cs typeface="MS PGothic" pitchFamily="34" charset="-128"/>
        </a:defRPr>
      </a:lvl3pPr>
      <a:lvl4pPr marL="1371600" indent="-342900" algn="l" rtl="0" eaLnBrk="0" fontAlgn="base" hangingPunct="0">
        <a:spcBef>
          <a:spcPts val="575"/>
        </a:spcBef>
        <a:spcAft>
          <a:spcPct val="0"/>
        </a:spcAft>
        <a:buClr>
          <a:srgbClr val="5F5F5F"/>
        </a:buClr>
        <a:buSzPct val="80000"/>
        <a:buFont typeface="Courier New" charset="0"/>
        <a:buChar char="o"/>
        <a:defRPr>
          <a:solidFill>
            <a:schemeClr val="tx1"/>
          </a:solidFill>
          <a:latin typeface="+mn-lt"/>
          <a:ea typeface="ＭＳ Ｐゴシック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ong@cs.ucl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emf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40787" y="2095714"/>
            <a:ext cx="859155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9pPr>
          </a:lstStyle>
          <a:p>
            <a:pPr lvl="0" algn="ctr">
              <a:lnSpc>
                <a:spcPct val="110000"/>
              </a:lnSpc>
              <a:tabLst>
                <a:tab pos="228600" algn="l"/>
              </a:tabLst>
              <a:defRPr/>
            </a:pPr>
            <a:r>
              <a:rPr lang="en-US" sz="3600" kern="0" dirty="0">
                <a:solidFill>
                  <a:srgbClr val="141D72"/>
                </a:solidFill>
                <a:effectLst/>
              </a:rPr>
              <a:t>RV3.206.Cong: EEG Signal Processing for Closed-Loop Neurofeedback</a:t>
            </a:r>
            <a:endParaRPr kumimoji="0" lang="en-US" altLang="zh-CN" sz="3600" b="1" i="1" u="none" strike="noStrike" kern="0" cap="none" spc="0" normalizeH="0" baseline="0" noProof="0" dirty="0">
              <a:ln>
                <a:noFill/>
              </a:ln>
              <a:solidFill>
                <a:srgbClr val="141D72"/>
              </a:solidFill>
              <a:effectLst/>
              <a:uLnTx/>
              <a:uFillTx/>
              <a:latin typeface="Arial Narrow"/>
              <a:ea typeface="宋体" charset="-122"/>
              <a:cs typeface="宋体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379405" y="3921390"/>
            <a:ext cx="6314313" cy="21980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660066"/>
              </a:buClr>
              <a:buSzPct val="75000"/>
              <a:buFont typeface="Arial" charset="0"/>
              <a:buChar char="♦"/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685800" indent="-34290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002060"/>
              </a:buClr>
              <a:buFont typeface="Wingdings" charset="2"/>
              <a:buChar char="§"/>
              <a:defRPr sz="2400">
                <a:solidFill>
                  <a:srgbClr val="1F366F"/>
                </a:solidFill>
                <a:latin typeface="+mn-lt"/>
                <a:ea typeface="ＭＳ Ｐゴシック" charset="-128"/>
                <a:cs typeface="MS PGothic" charset="0"/>
              </a:defRPr>
            </a:lvl2pPr>
            <a:lvl3pPr marL="1028700" indent="-34290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404040"/>
              </a:buClr>
              <a:buSzPct val="50000"/>
              <a:buFont typeface="Arial Narrow" charset="0"/>
              <a:buChar char="●"/>
              <a:defRPr sz="2200">
                <a:solidFill>
                  <a:srgbClr val="404040"/>
                </a:solidFill>
                <a:latin typeface="+mn-lt"/>
                <a:ea typeface="ＭＳ Ｐゴシック" charset="-128"/>
                <a:cs typeface="MS PGothic" pitchFamily="34" charset="-128"/>
              </a:defRPr>
            </a:lvl3pPr>
            <a:lvl4pPr marL="1371600" indent="-34290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5F5F5F"/>
              </a:buClr>
              <a:buSzPct val="80000"/>
              <a:buFont typeface="Courier New" charset="0"/>
              <a:buChar char="o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5000"/>
              </a:lnSpc>
              <a:spcBef>
                <a:spcPts val="575"/>
              </a:spcBef>
              <a:spcAft>
                <a:spcPct val="0"/>
              </a:spcAft>
              <a:buClr>
                <a:srgbClr val="660066"/>
              </a:buClr>
              <a:buSzPct val="75000"/>
              <a:buFont typeface="Arial" charset="0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141D72"/>
                </a:solidFill>
                <a:effectLst/>
                <a:uLnTx/>
                <a:uFillTx/>
                <a:latin typeface="Arial Narrow" charset="0"/>
                <a:ea typeface="MS PGothic" charset="0"/>
              </a:rPr>
              <a:t>Zhe Chen, Jim Zhou, Jason Cong</a:t>
            </a:r>
            <a:endParaRPr kumimoji="0" lang="en-US" altLang="zh-CN" sz="1800" b="1" i="0" u="none" strike="noStrike" kern="1200" cap="none" spc="0" normalizeH="0" baseline="30000" noProof="0" dirty="0">
              <a:ln>
                <a:noFill/>
              </a:ln>
              <a:solidFill>
                <a:srgbClr val="141D72"/>
              </a:solidFill>
              <a:effectLst/>
              <a:uLnTx/>
              <a:uFillTx/>
              <a:latin typeface="Arial Narrow" charset="0"/>
              <a:ea typeface="MS PGothic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5000"/>
              </a:lnSpc>
              <a:spcBef>
                <a:spcPts val="575"/>
              </a:spcBef>
              <a:spcAft>
                <a:spcPct val="0"/>
              </a:spcAft>
              <a:buClr>
                <a:srgbClr val="660066"/>
              </a:buClr>
              <a:buSzPct val="75000"/>
              <a:buFont typeface="Arial" charset="0"/>
              <a:buNone/>
              <a:tabLst/>
              <a:defRPr/>
            </a:pPr>
            <a:r>
              <a:rPr kumimoji="0" lang="en-US" altLang="zh-CN" sz="1800" b="1" i="1" u="none" strike="noStrike" kern="1200" cap="none" spc="0" normalizeH="0" baseline="0" noProof="0" dirty="0">
                <a:ln>
                  <a:noFill/>
                </a:ln>
                <a:solidFill>
                  <a:srgbClr val="141D72"/>
                </a:solidFill>
                <a:effectLst/>
                <a:uLnTx/>
                <a:uFillTx/>
                <a:latin typeface="Arial Narrow" charset="0"/>
                <a:ea typeface="MS PGothic" charset="0"/>
              </a:rPr>
              <a:t>Computer Science Department, UCLA</a:t>
            </a:r>
          </a:p>
          <a:p>
            <a:pPr marL="0" indent="0" algn="ctr">
              <a:lnSpc>
                <a:spcPct val="105000"/>
              </a:lnSpc>
              <a:buNone/>
              <a:defRPr/>
            </a:pPr>
            <a:r>
              <a:rPr lang="en-US" sz="1800" i="1" dirty="0">
                <a:solidFill>
                  <a:srgbClr val="002060"/>
                </a:solidFill>
                <a:effectLst/>
              </a:rPr>
              <a:t>In Collaboration with </a:t>
            </a:r>
            <a:r>
              <a:rPr lang="en-US" sz="1800" dirty="0">
                <a:solidFill>
                  <a:srgbClr val="002060"/>
                </a:solidFill>
                <a:effectLst/>
              </a:rPr>
              <a:t>Prof. Tad Blair</a:t>
            </a:r>
          </a:p>
          <a:p>
            <a:pPr marL="0" indent="0" algn="ctr">
              <a:lnSpc>
                <a:spcPct val="105000"/>
              </a:lnSpc>
              <a:buNone/>
              <a:defRPr/>
            </a:pPr>
            <a:r>
              <a:rPr lang="en-US" altLang="zh-CN" sz="1800" i="1" dirty="0">
                <a:solidFill>
                  <a:srgbClr val="141D72"/>
                </a:solidFill>
                <a:effectLst/>
                <a:latin typeface="Arial Narrow" charset="0"/>
                <a:ea typeface="MS PGothic" charset="0"/>
              </a:rPr>
              <a:t>Psychology Department, UCLA</a:t>
            </a:r>
            <a:endParaRPr kumimoji="0" lang="en-US" altLang="zh-CN" sz="1800" b="1" i="1" u="none" strike="noStrike" kern="1200" cap="none" spc="0" normalizeH="0" baseline="0" noProof="0" dirty="0">
              <a:ln>
                <a:noFill/>
              </a:ln>
              <a:solidFill>
                <a:srgbClr val="141D72"/>
              </a:solidFill>
              <a:effectLst/>
              <a:uLnTx/>
              <a:uFillTx/>
              <a:latin typeface="Arial Narrow" charset="0"/>
              <a:ea typeface="MS PGothic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5000"/>
              </a:lnSpc>
              <a:spcBef>
                <a:spcPts val="575"/>
              </a:spcBef>
              <a:spcAft>
                <a:spcPct val="0"/>
              </a:spcAft>
              <a:buClr>
                <a:srgbClr val="660066"/>
              </a:buClr>
              <a:buSzPct val="75000"/>
              <a:buFont typeface="Arial" charset="0"/>
              <a:buNone/>
              <a:tabLst/>
              <a:defRPr/>
            </a:pPr>
            <a:r>
              <a:rPr kumimoji="0" lang="en-US" altLang="zh-CN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charset="0"/>
                <a:ea typeface="MS PGothic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cong@cs.ucla.edu</a:t>
            </a:r>
            <a:r>
              <a:rPr kumimoji="0" lang="en-US" altLang="zh-CN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charset="0"/>
                <a:ea typeface="MS PGothic" charset="0"/>
              </a:rPr>
              <a:t> </a:t>
            </a:r>
          </a:p>
        </p:txBody>
      </p:sp>
      <p:pic>
        <p:nvPicPr>
          <p:cNvPr id="8194" name="Picture 2" descr="Image result for UCLA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523" y="550472"/>
            <a:ext cx="1390390" cy="66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 bwMode="auto">
          <a:xfrm>
            <a:off x="1391931" y="1177446"/>
            <a:ext cx="7009508" cy="45719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0070C0"/>
              </a:gs>
            </a:gsLst>
            <a:lin ang="0" scaled="1"/>
            <a:tileRect/>
          </a:gra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37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4718"/>
    </mc:Choice>
    <mc:Fallback xmlns="">
      <p:transition advTm="2471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B135EEB-04AA-F84A-93CE-E722EAEC7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"/>
            <a:ext cx="86010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9pPr>
          </a:lstStyle>
          <a:p>
            <a:r>
              <a:rPr lang="en-US" altLang="zh-CN" sz="3600" kern="0" dirty="0">
                <a:solidFill>
                  <a:srgbClr val="002060"/>
                </a:solidFill>
                <a:effectLst/>
                <a:ea typeface="SimSun" panose="02010600030101010101" pitchFamily="2" charset="-122"/>
              </a:rPr>
              <a:t>FPGA-Based Neural Microcircuits Simulation</a:t>
            </a:r>
          </a:p>
        </p:txBody>
      </p:sp>
      <p:pic>
        <p:nvPicPr>
          <p:cNvPr id="23" name="image27.jpg" descr="“arrow”的图片搜索结果">
            <a:extLst>
              <a:ext uri="{FF2B5EF4-FFF2-40B4-BE49-F238E27FC236}">
                <a16:creationId xmlns:a16="http://schemas.microsoft.com/office/drawing/2014/main" id="{DF795BEA-BB83-3F49-824F-D411BBDEE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650" y="3236435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E9844C9-5A98-804C-A83D-9EDBEA35C301}"/>
              </a:ext>
            </a:extLst>
          </p:cNvPr>
          <p:cNvGrpSpPr/>
          <p:nvPr/>
        </p:nvGrpSpPr>
        <p:grpSpPr>
          <a:xfrm>
            <a:off x="5740" y="1250368"/>
            <a:ext cx="4043433" cy="5305169"/>
            <a:chOff x="174555" y="1250368"/>
            <a:chExt cx="4043433" cy="5305169"/>
          </a:xfrm>
        </p:grpSpPr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B5831384-3C6A-4F49-B4D3-9ED7EB79E7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9"/>
            <a:stretch/>
          </p:blipFill>
          <p:spPr bwMode="auto">
            <a:xfrm>
              <a:off x="276092" y="1250368"/>
              <a:ext cx="3941896" cy="5305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7">
              <a:extLst>
                <a:ext uri="{FF2B5EF4-FFF2-40B4-BE49-F238E27FC236}">
                  <a16:creationId xmlns:a16="http://schemas.microsoft.com/office/drawing/2014/main" id="{53EB6B6E-F1FB-114D-B537-F8A64056C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555" y="5057456"/>
              <a:ext cx="366164" cy="2273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469900" indent="-46990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marL="469900" marR="0" lvl="0" indent="-469900" defTabSz="91440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5CB8"/>
                </a:buClr>
                <a:buSzTx/>
                <a:buFont typeface="Wingdings" pitchFamily="2" charset="2"/>
                <a:buChar char="o"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FE40A1BF-BAED-6141-B161-2A6B9BCECAD5}"/>
              </a:ext>
            </a:extLst>
          </p:cNvPr>
          <p:cNvSpPr/>
          <p:nvPr/>
        </p:nvSpPr>
        <p:spPr>
          <a:xfrm>
            <a:off x="4338637" y="1836867"/>
            <a:ext cx="38768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Automatic Design Flow based on </a:t>
            </a:r>
            <a:r>
              <a:rPr lang="en-US" sz="1600" b="1" i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High-Level Synthesis</a:t>
            </a:r>
          </a:p>
        </p:txBody>
      </p:sp>
      <p:pic>
        <p:nvPicPr>
          <p:cNvPr id="29" name="image27.jpg" descr="“arrow”的图片搜索结果">
            <a:extLst>
              <a:ext uri="{FF2B5EF4-FFF2-40B4-BE49-F238E27FC236}">
                <a16:creationId xmlns:a16="http://schemas.microsoft.com/office/drawing/2014/main" id="{3DDAD081-DF44-E941-A05E-BA2487591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236" y="2795110"/>
            <a:ext cx="277814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09D6F881-AECA-0741-ADCD-CE9299A92095}"/>
              </a:ext>
            </a:extLst>
          </p:cNvPr>
          <p:cNvSpPr/>
          <p:nvPr/>
        </p:nvSpPr>
        <p:spPr>
          <a:xfrm>
            <a:off x="4398084" y="2563335"/>
            <a:ext cx="3952875" cy="276225"/>
          </a:xfrm>
          <a:prstGeom prst="rect">
            <a:avLst/>
          </a:prstGeom>
          <a:solidFill>
            <a:srgbClr val="00264C">
              <a:lumMod val="10000"/>
              <a:lumOff val="90000"/>
            </a:srgbClr>
          </a:solidFill>
        </p:spPr>
        <p:txBody>
          <a:bodyPr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Verdana"/>
                <a:ea typeface="MS PGothic" panose="020B0600070205080204" pitchFamily="34" charset="-128"/>
              </a:rPr>
              <a:t>XML-based neural microcircuit descriptions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9ABE568-7879-C74B-95BD-05D359B41D74}"/>
              </a:ext>
            </a:extLst>
          </p:cNvPr>
          <p:cNvSpPr/>
          <p:nvPr/>
        </p:nvSpPr>
        <p:spPr>
          <a:xfrm>
            <a:off x="4398084" y="3014185"/>
            <a:ext cx="3952875" cy="276225"/>
          </a:xfrm>
          <a:prstGeom prst="rect">
            <a:avLst/>
          </a:prstGeom>
          <a:solidFill>
            <a:srgbClr val="00264C">
              <a:lumMod val="10000"/>
              <a:lumOff val="90000"/>
            </a:srgbClr>
          </a:solidFill>
        </p:spPr>
        <p:txBody>
          <a:bodyPr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Verdana"/>
                <a:ea typeface="MS PGothic" panose="020B0600070205080204" pitchFamily="34" charset="-128"/>
              </a:rPr>
              <a:t>C code for HLS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6E57123-1588-A644-83AD-A53DDE53173C}"/>
              </a:ext>
            </a:extLst>
          </p:cNvPr>
          <p:cNvSpPr/>
          <p:nvPr/>
        </p:nvSpPr>
        <p:spPr>
          <a:xfrm>
            <a:off x="4398084" y="3469796"/>
            <a:ext cx="3952875" cy="277814"/>
          </a:xfrm>
          <a:prstGeom prst="rect">
            <a:avLst/>
          </a:prstGeom>
          <a:solidFill>
            <a:srgbClr val="00264C">
              <a:lumMod val="10000"/>
              <a:lumOff val="90000"/>
            </a:srgbClr>
          </a:solidFill>
        </p:spPr>
        <p:txBody>
          <a:bodyPr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Verdana"/>
                <a:ea typeface="MS PGothic" panose="020B0600070205080204" pitchFamily="34" charset="-128"/>
              </a:rPr>
              <a:t>RTL design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7281DAA-D40F-B442-8C91-836869DCFB2D}"/>
              </a:ext>
            </a:extLst>
          </p:cNvPr>
          <p:cNvSpPr/>
          <p:nvPr/>
        </p:nvSpPr>
        <p:spPr>
          <a:xfrm>
            <a:off x="4235769" y="5805299"/>
            <a:ext cx="4572000" cy="58578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US" sz="1600" dirty="0">
                <a:solidFill>
                  <a:srgbClr val="FF0000"/>
                </a:solidFill>
                <a:latin typeface="Verdana"/>
                <a:ea typeface="MS PGothic" panose="020B0600070205080204" pitchFamily="34" charset="-128"/>
              </a:rPr>
              <a:t>232x</a:t>
            </a:r>
            <a:r>
              <a:rPr lang="en-US" sz="1600" dirty="0">
                <a:solidFill>
                  <a:srgbClr val="000000"/>
                </a:solidFill>
                <a:latin typeface="Verdana"/>
                <a:ea typeface="MS PGothic" panose="020B0600070205080204" pitchFamily="34" charset="-128"/>
              </a:rPr>
              <a:t> energy reduction compared to embedded ARM core.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6ECF020-1F84-B84F-860E-802C64946EF7}"/>
              </a:ext>
            </a:extLst>
          </p:cNvPr>
          <p:cNvSpPr/>
          <p:nvPr/>
        </p:nvSpPr>
        <p:spPr>
          <a:xfrm>
            <a:off x="4226244" y="4995674"/>
            <a:ext cx="4572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US" sz="1600" dirty="0">
                <a:solidFill>
                  <a:srgbClr val="FF0000"/>
                </a:solidFill>
                <a:latin typeface="Verdana"/>
                <a:ea typeface="MS PGothic" panose="020B0600070205080204" pitchFamily="34" charset="-128"/>
              </a:rPr>
              <a:t>39x</a:t>
            </a:r>
            <a:r>
              <a:rPr lang="en-US" sz="1600" dirty="0">
                <a:solidFill>
                  <a:srgbClr val="000000"/>
                </a:solidFill>
                <a:latin typeface="Verdana"/>
                <a:ea typeface="MS PGothic" panose="020B0600070205080204" pitchFamily="34" charset="-128"/>
              </a:rPr>
              <a:t> speedup compared to software benchmarks on commodity CPU.</a:t>
            </a:r>
          </a:p>
        </p:txBody>
      </p:sp>
      <p:sp>
        <p:nvSpPr>
          <p:cNvPr id="35" name="Rectangle 10">
            <a:extLst>
              <a:ext uri="{FF2B5EF4-FFF2-40B4-BE49-F238E27FC236}">
                <a16:creationId xmlns:a16="http://schemas.microsoft.com/office/drawing/2014/main" id="{66ABDE43-3935-5D41-BE71-5F4E507DF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1482" y="4760724"/>
            <a:ext cx="1660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</a:rPr>
              <a:t>Performance</a:t>
            </a:r>
            <a:endParaRPr kumimoji="0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36" name="Rectangle 18">
            <a:extLst>
              <a:ext uri="{FF2B5EF4-FFF2-40B4-BE49-F238E27FC236}">
                <a16:creationId xmlns:a16="http://schemas.microsoft.com/office/drawing/2014/main" id="{ABAFA629-0659-BB4A-A8C7-B892AE238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657" y="5557649"/>
            <a:ext cx="2162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</a:rPr>
              <a:t>Energy efficiency</a:t>
            </a:r>
            <a:endParaRPr kumimoji="0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F1BBC02-66AF-DE45-BE87-F2E5EB99E4E5}"/>
              </a:ext>
            </a:extLst>
          </p:cNvPr>
          <p:cNvSpPr/>
          <p:nvPr/>
        </p:nvSpPr>
        <p:spPr>
          <a:xfrm>
            <a:off x="414108" y="6526187"/>
            <a:ext cx="4392612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US" sz="1200" dirty="0">
                <a:solidFill>
                  <a:srgbClr val="000000"/>
                </a:solidFill>
                <a:latin typeface="Verdana"/>
                <a:ea typeface="MS PGothic" panose="020B0600070205080204" pitchFamily="34" charset="-128"/>
              </a:rPr>
              <a:t>[1] Wu, D., Blair, H. T. and Cong, J., </a:t>
            </a:r>
            <a:r>
              <a:rPr lang="en-US" sz="1200" i="1" dirty="0">
                <a:solidFill>
                  <a:srgbClr val="000000"/>
                </a:solidFill>
                <a:latin typeface="Verdana"/>
                <a:ea typeface="MS PGothic" panose="020B0600070205080204" pitchFamily="34" charset="-128"/>
              </a:rPr>
              <a:t>ICCAD’</a:t>
            </a:r>
            <a:r>
              <a:rPr lang="en-US" sz="1200" dirty="0">
                <a:solidFill>
                  <a:srgbClr val="000000"/>
                </a:solidFill>
                <a:latin typeface="Verdana"/>
                <a:ea typeface="MS PGothic" panose="020B0600070205080204" pitchFamily="34" charset="-128"/>
              </a:rPr>
              <a:t>13.</a:t>
            </a:r>
          </a:p>
        </p:txBody>
      </p:sp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8779F8E1-A2AF-F54B-97E5-8AFB8183D1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1654711"/>
              </p:ext>
            </p:extLst>
          </p:nvPr>
        </p:nvGraphicFramePr>
        <p:xfrm>
          <a:off x="5261316" y="3865837"/>
          <a:ext cx="3516923" cy="978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CB78067-DE22-E746-A2F5-FE658B31C96D}"/>
              </a:ext>
            </a:extLst>
          </p:cNvPr>
          <p:cNvSpPr/>
          <p:nvPr/>
        </p:nvSpPr>
        <p:spPr>
          <a:xfrm>
            <a:off x="4442522" y="3933657"/>
            <a:ext cx="948208" cy="277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Verdana"/>
                <a:ea typeface="MS PGothic" panose="020B0600070205080204" pitchFamily="34" charset="-128"/>
              </a:rPr>
              <a:t>This Work</a:t>
            </a:r>
            <a:endParaRPr lang="en-US" sz="12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F1AA4CA-17B2-E84E-879B-3F4BF9238BF8}"/>
              </a:ext>
            </a:extLst>
          </p:cNvPr>
          <p:cNvSpPr/>
          <p:nvPr/>
        </p:nvSpPr>
        <p:spPr>
          <a:xfrm>
            <a:off x="4245574" y="4112543"/>
            <a:ext cx="1196290" cy="277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Verdana"/>
                <a:ea typeface="MS PGothic" panose="020B0600070205080204" pitchFamily="34" charset="-128"/>
              </a:rPr>
              <a:t>CPU Runtime</a:t>
            </a:r>
            <a:endParaRPr lang="en-US" sz="12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8CC681B-C744-3642-948D-505C18884B33}"/>
              </a:ext>
            </a:extLst>
          </p:cNvPr>
          <p:cNvSpPr/>
          <p:nvPr/>
        </p:nvSpPr>
        <p:spPr>
          <a:xfrm>
            <a:off x="4136039" y="4292084"/>
            <a:ext cx="1343639" cy="277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Verdana"/>
                <a:ea typeface="MS PGothic" panose="020B0600070205080204" pitchFamily="34" charset="-128"/>
              </a:rPr>
              <a:t>Biological Time</a:t>
            </a:r>
            <a:endParaRPr lang="en-US" sz="1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3240C8-C80F-B244-BB1B-A5C9E6AB8F67}"/>
              </a:ext>
            </a:extLst>
          </p:cNvPr>
          <p:cNvSpPr/>
          <p:nvPr/>
        </p:nvSpPr>
        <p:spPr>
          <a:xfrm>
            <a:off x="4338637" y="1209675"/>
            <a:ext cx="478111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Simulating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neural microcircuits for </a:t>
            </a:r>
            <a:r>
              <a:rPr lang="en-US" sz="1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Oscillatory Path Integration</a:t>
            </a:r>
            <a:endParaRPr lang="en-US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04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6542"/>
    </mc:Choice>
    <mc:Fallback xmlns="">
      <p:transition advTm="2654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695D40-695D-A64C-9A4E-EBCC50004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842" y="3409372"/>
            <a:ext cx="4464074" cy="267257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2027" y="1130648"/>
            <a:ext cx="8442489" cy="618671"/>
          </a:xfrm>
        </p:spPr>
        <p:txBody>
          <a:bodyPr/>
          <a:lstStyle/>
          <a:p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Conventional Signal Processing based on FIR/IIR Filters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761449" y="3418849"/>
            <a:ext cx="9541" cy="20991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1753882" y="3456949"/>
            <a:ext cx="10495" cy="20991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2287282" y="3456949"/>
            <a:ext cx="10495" cy="20991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2844927" y="3380749"/>
            <a:ext cx="10495" cy="20991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3265182" y="3520449"/>
            <a:ext cx="10495" cy="20991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3822827" y="3406149"/>
            <a:ext cx="10495" cy="20991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4509782" y="3495049"/>
            <a:ext cx="10495" cy="20991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916159" y="3863349"/>
            <a:ext cx="9541" cy="20991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3963682" y="3869124"/>
            <a:ext cx="10495" cy="20991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4636782" y="3668229"/>
            <a:ext cx="10495" cy="20991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1918982" y="3752514"/>
            <a:ext cx="10495" cy="20991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2452382" y="3752514"/>
            <a:ext cx="10495" cy="20991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3023882" y="3850649"/>
            <a:ext cx="10495" cy="20991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3430282" y="3672849"/>
            <a:ext cx="10495" cy="20991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Rectangle 51"/>
          <p:cNvSpPr/>
          <p:nvPr/>
        </p:nvSpPr>
        <p:spPr>
          <a:xfrm>
            <a:off x="5289879" y="1704788"/>
            <a:ext cx="34731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Undesired Delay: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acausal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nature of FIR/IIR filters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00585" y="2429493"/>
            <a:ext cx="11727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 depends on future x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1103" y="2369462"/>
            <a:ext cx="2925474" cy="1722728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7523043" y="3020179"/>
            <a:ext cx="14366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660066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acausal delay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60066">
                  <a:lumMod val="40000"/>
                  <a:lumOff val="60000"/>
                </a:srgbClr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60511" y="6326167"/>
            <a:ext cx="7330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Motivation: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Reduce acausal delay caused by FIR/IIR filters.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30" name="Title 2"/>
          <p:cNvSpPr txBox="1">
            <a:spLocks/>
          </p:cNvSpPr>
          <p:nvPr/>
        </p:nvSpPr>
        <p:spPr bwMode="auto">
          <a:xfrm>
            <a:off x="320510" y="324670"/>
            <a:ext cx="849400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 i="1">
                <a:solidFill>
                  <a:schemeClr val="hlink"/>
                </a:solidFill>
                <a:effectLst/>
                <a:latin typeface="+mj-lt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MS PGothic" pitchFamily="34" charset="-128"/>
                <a:cs typeface="MS PGothic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1" u="none" strike="noStrike" kern="0" cap="none" spc="0" normalizeH="0" baseline="0" noProof="0" dirty="0">
                <a:ln>
                  <a:noFill/>
                </a:ln>
                <a:solidFill>
                  <a:srgbClr val="141D72"/>
                </a:solidFill>
                <a:effectLst/>
                <a:uLnTx/>
                <a:uFillTx/>
                <a:latin typeface="Arial Narrow"/>
                <a:ea typeface="MS PGothic" pitchFamily="34" charset="-128"/>
              </a:rPr>
              <a:t>In Vivo EEG Signal Processing for Rats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rgbClr val="141D72"/>
              </a:solidFill>
              <a:effectLst/>
              <a:uLnTx/>
              <a:uFillTx/>
              <a:latin typeface="Arial Narrow"/>
              <a:ea typeface="MS PGothic" pitchFamily="34" charset="-128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 flipV="1">
            <a:off x="4724580" y="3892108"/>
            <a:ext cx="800099" cy="47646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59595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/>
          <p:cNvCxnSpPr>
            <a:cxnSpLocks/>
            <a:stCxn id="44" idx="1"/>
          </p:cNvCxnSpPr>
          <p:nvPr/>
        </p:nvCxnSpPr>
        <p:spPr bwMode="auto">
          <a:xfrm flipH="1" flipV="1">
            <a:off x="4737280" y="4412810"/>
            <a:ext cx="778448" cy="47562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>
            <a:cxnSpLocks/>
            <a:stCxn id="46" idx="1"/>
          </p:cNvCxnSpPr>
          <p:nvPr/>
        </p:nvCxnSpPr>
        <p:spPr bwMode="auto">
          <a:xfrm flipH="1" flipV="1">
            <a:off x="4493487" y="4655565"/>
            <a:ext cx="1022242" cy="58694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2E1F3EC8-4B8B-1446-A08C-5A39B66B472C}"/>
              </a:ext>
            </a:extLst>
          </p:cNvPr>
          <p:cNvSpPr/>
          <p:nvPr/>
        </p:nvSpPr>
        <p:spPr bwMode="auto">
          <a:xfrm>
            <a:off x="5515729" y="5879969"/>
            <a:ext cx="2803972" cy="280283"/>
          </a:xfrm>
          <a:prstGeom prst="roundRect">
            <a:avLst/>
          </a:prstGeom>
          <a:solidFill>
            <a:srgbClr val="FFFF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E64C484-744F-0942-B85C-092773DEB1A7}"/>
              </a:ext>
            </a:extLst>
          </p:cNvPr>
          <p:cNvCxnSpPr>
            <a:cxnSpLocks/>
            <a:endCxn id="50" idx="0"/>
          </p:cNvCxnSpPr>
          <p:nvPr/>
        </p:nvCxnSpPr>
        <p:spPr bwMode="auto">
          <a:xfrm>
            <a:off x="6928058" y="4214005"/>
            <a:ext cx="0" cy="1652216"/>
          </a:xfrm>
          <a:prstGeom prst="straightConnector1">
            <a:avLst/>
          </a:prstGeom>
          <a:ln w="25400">
            <a:headEnd type="none" w="med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B1CD71AD-B32D-D345-BB3D-C83FD852A118}"/>
              </a:ext>
            </a:extLst>
          </p:cNvPr>
          <p:cNvSpPr/>
          <p:nvPr/>
        </p:nvSpPr>
        <p:spPr bwMode="auto">
          <a:xfrm>
            <a:off x="5515730" y="4394213"/>
            <a:ext cx="2803970" cy="280283"/>
          </a:xfrm>
          <a:prstGeom prst="roundRect">
            <a:avLst/>
          </a:prstGeom>
          <a:solidFill>
            <a:srgbClr val="FFFF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F6C3DC7-3416-7641-9CDA-423CB5451EE2}"/>
              </a:ext>
            </a:extLst>
          </p:cNvPr>
          <p:cNvSpPr txBox="1"/>
          <p:nvPr/>
        </p:nvSpPr>
        <p:spPr>
          <a:xfrm>
            <a:off x="5911593" y="4380466"/>
            <a:ext cx="2062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DC Offset Cancelation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0FF8C91-6E40-1347-AC8D-B80CB68DC5D6}"/>
              </a:ext>
            </a:extLst>
          </p:cNvPr>
          <p:cNvSpPr/>
          <p:nvPr/>
        </p:nvSpPr>
        <p:spPr bwMode="auto">
          <a:xfrm>
            <a:off x="5515728" y="4748290"/>
            <a:ext cx="2803972" cy="280283"/>
          </a:xfrm>
          <a:prstGeom prst="roundRect">
            <a:avLst/>
          </a:prstGeom>
          <a:solidFill>
            <a:srgbClr val="FFFF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9E087DA-A20C-0946-BEB8-B7F1865BB71A}"/>
              </a:ext>
            </a:extLst>
          </p:cNvPr>
          <p:cNvSpPr/>
          <p:nvPr/>
        </p:nvSpPr>
        <p:spPr>
          <a:xfrm>
            <a:off x="5733444" y="4736715"/>
            <a:ext cx="25298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Bandpass Filtering (FIR/IIR)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1BABC068-6133-9C4A-857F-D5929278BA99}"/>
              </a:ext>
            </a:extLst>
          </p:cNvPr>
          <p:cNvSpPr/>
          <p:nvPr/>
        </p:nvSpPr>
        <p:spPr bwMode="auto">
          <a:xfrm>
            <a:off x="5515729" y="5102367"/>
            <a:ext cx="2803972" cy="280283"/>
          </a:xfrm>
          <a:prstGeom prst="roundRect">
            <a:avLst/>
          </a:prstGeom>
          <a:solidFill>
            <a:srgbClr val="FFFF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61ADA90-AF57-DB42-A6C3-86249D63FA1D}"/>
              </a:ext>
            </a:extLst>
          </p:cNvPr>
          <p:cNvSpPr/>
          <p:nvPr/>
        </p:nvSpPr>
        <p:spPr>
          <a:xfrm>
            <a:off x="5818991" y="5088619"/>
            <a:ext cx="24141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Hilbert Transform (FIR/IIR)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2B1A647F-95CF-FB44-9B85-954193B9AD80}"/>
              </a:ext>
            </a:extLst>
          </p:cNvPr>
          <p:cNvSpPr/>
          <p:nvPr/>
        </p:nvSpPr>
        <p:spPr bwMode="auto">
          <a:xfrm>
            <a:off x="5515729" y="5454271"/>
            <a:ext cx="2803972" cy="280283"/>
          </a:xfrm>
          <a:prstGeom prst="roundRect">
            <a:avLst/>
          </a:prstGeom>
          <a:solidFill>
            <a:srgbClr val="FFFF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F0E9CD3-576A-8945-8163-2EC78AA7AD35}"/>
              </a:ext>
            </a:extLst>
          </p:cNvPr>
          <p:cNvSpPr/>
          <p:nvPr/>
        </p:nvSpPr>
        <p:spPr>
          <a:xfrm>
            <a:off x="5717625" y="5448864"/>
            <a:ext cx="2737227" cy="309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Phase/Envelope Calculation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DCF6E44-53EB-694A-8762-DD48A71D1D1D}"/>
              </a:ext>
            </a:extLst>
          </p:cNvPr>
          <p:cNvSpPr/>
          <p:nvPr/>
        </p:nvSpPr>
        <p:spPr>
          <a:xfrm>
            <a:off x="5911593" y="5866221"/>
            <a:ext cx="20329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Feedback Stimulation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00596ACE-46D4-CA49-A07E-CC97DE7BA9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391" y="1705862"/>
            <a:ext cx="1502886" cy="15051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01293E3-B206-8F40-B418-F8F82AB30EC2}"/>
              </a:ext>
            </a:extLst>
          </p:cNvPr>
          <p:cNvSpPr/>
          <p:nvPr/>
        </p:nvSpPr>
        <p:spPr>
          <a:xfrm>
            <a:off x="519233" y="1833863"/>
            <a:ext cx="24490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Arial" panose="020B0604020202020204" pitchFamily="34" charset="0"/>
              </a:rPr>
              <a:t>Real-time EEG (LFP, local field potential) signal processing for closed-loop feedback</a:t>
            </a:r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4607EF6-84F2-B34A-92DA-689388644070}"/>
              </a:ext>
            </a:extLst>
          </p:cNvPr>
          <p:cNvSpPr/>
          <p:nvPr/>
        </p:nvSpPr>
        <p:spPr bwMode="auto">
          <a:xfrm>
            <a:off x="372027" y="1571223"/>
            <a:ext cx="4505612" cy="1752842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374A1E6-47CA-8B45-BDCB-61AAE9555FF3}"/>
              </a:ext>
            </a:extLst>
          </p:cNvPr>
          <p:cNvCxnSpPr>
            <a:cxnSpLocks/>
          </p:cNvCxnSpPr>
          <p:nvPr/>
        </p:nvCxnSpPr>
        <p:spPr bwMode="auto">
          <a:xfrm>
            <a:off x="419527" y="3211012"/>
            <a:ext cx="2276172" cy="1817561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headEnd type="none" w="med" len="med"/>
            <a:tailEnd type="non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85EE731-3EFB-F04D-BE80-D036B81BBF1D}"/>
              </a:ext>
            </a:extLst>
          </p:cNvPr>
          <p:cNvCxnSpPr>
            <a:cxnSpLocks/>
          </p:cNvCxnSpPr>
          <p:nvPr/>
        </p:nvCxnSpPr>
        <p:spPr bwMode="auto">
          <a:xfrm flipH="1">
            <a:off x="2869277" y="3211012"/>
            <a:ext cx="1954140" cy="1877607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headEnd type="none" w="med" len="med"/>
            <a:tailEnd type="non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1324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7594"/>
    </mc:Choice>
    <mc:Fallback xmlns="">
      <p:transition advTm="5759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D35689F-A74E-6747-8CC7-54F9B3781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69" y="1307794"/>
            <a:ext cx="4678240" cy="2869140"/>
          </a:xfrm>
          <a:prstGeom prst="rect">
            <a:avLst/>
          </a:prstGeom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CE0185DC-A4B8-FF44-980E-1336D03FDB3A}"/>
              </a:ext>
            </a:extLst>
          </p:cNvPr>
          <p:cNvSpPr/>
          <p:nvPr/>
        </p:nvSpPr>
        <p:spPr bwMode="auto">
          <a:xfrm>
            <a:off x="5515729" y="5879969"/>
            <a:ext cx="2803972" cy="280283"/>
          </a:xfrm>
          <a:prstGeom prst="roundRect">
            <a:avLst/>
          </a:prstGeom>
          <a:solidFill>
            <a:srgbClr val="FFFF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B346BBB-EE7F-3D4C-87AA-CA5CEC0D438B}"/>
              </a:ext>
            </a:extLst>
          </p:cNvPr>
          <p:cNvCxnSpPr>
            <a:cxnSpLocks/>
            <a:endCxn id="43" idx="0"/>
          </p:cNvCxnSpPr>
          <p:nvPr/>
        </p:nvCxnSpPr>
        <p:spPr bwMode="auto">
          <a:xfrm>
            <a:off x="6928058" y="4214005"/>
            <a:ext cx="0" cy="1652216"/>
          </a:xfrm>
          <a:prstGeom prst="straightConnector1">
            <a:avLst/>
          </a:prstGeom>
          <a:ln w="25400">
            <a:headEnd type="none" w="med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4050D48E-F352-2849-9048-95C635269282}"/>
              </a:ext>
            </a:extLst>
          </p:cNvPr>
          <p:cNvSpPr/>
          <p:nvPr/>
        </p:nvSpPr>
        <p:spPr bwMode="auto">
          <a:xfrm>
            <a:off x="5515730" y="4394213"/>
            <a:ext cx="2803970" cy="280283"/>
          </a:xfrm>
          <a:prstGeom prst="roundRect">
            <a:avLst/>
          </a:prstGeom>
          <a:solidFill>
            <a:srgbClr val="FFFF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9293CD6-64BE-7247-8245-F7A3A031CDCE}"/>
              </a:ext>
            </a:extLst>
          </p:cNvPr>
          <p:cNvSpPr txBox="1"/>
          <p:nvPr/>
        </p:nvSpPr>
        <p:spPr>
          <a:xfrm>
            <a:off x="5911593" y="4380466"/>
            <a:ext cx="2062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DC Offset Cancelation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49BF2265-3E0F-B44A-8260-32BBF6ABC0F0}"/>
              </a:ext>
            </a:extLst>
          </p:cNvPr>
          <p:cNvSpPr/>
          <p:nvPr/>
        </p:nvSpPr>
        <p:spPr bwMode="auto">
          <a:xfrm>
            <a:off x="5515728" y="4748290"/>
            <a:ext cx="2803972" cy="280283"/>
          </a:xfrm>
          <a:prstGeom prst="roundRect">
            <a:avLst/>
          </a:prstGeom>
          <a:solidFill>
            <a:srgbClr val="FFFF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EB2BC65-FD19-C64F-990B-4BCE62CDB74A}"/>
              </a:ext>
            </a:extLst>
          </p:cNvPr>
          <p:cNvSpPr/>
          <p:nvPr/>
        </p:nvSpPr>
        <p:spPr>
          <a:xfrm>
            <a:off x="5733444" y="4736715"/>
            <a:ext cx="25298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Bandpass Filtering (FIR/IIR)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3BF9815-724B-C942-8187-A2B89A8FCB44}"/>
              </a:ext>
            </a:extLst>
          </p:cNvPr>
          <p:cNvSpPr/>
          <p:nvPr/>
        </p:nvSpPr>
        <p:spPr bwMode="auto">
          <a:xfrm>
            <a:off x="5515729" y="5102367"/>
            <a:ext cx="2803972" cy="280283"/>
          </a:xfrm>
          <a:prstGeom prst="roundRect">
            <a:avLst/>
          </a:prstGeom>
          <a:solidFill>
            <a:srgbClr val="FFFF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9B7BE5A-FBB0-5745-A0C7-7C13A64212D4}"/>
              </a:ext>
            </a:extLst>
          </p:cNvPr>
          <p:cNvSpPr/>
          <p:nvPr/>
        </p:nvSpPr>
        <p:spPr>
          <a:xfrm>
            <a:off x="5818991" y="5088619"/>
            <a:ext cx="24141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Hilbert Transform (FIR/IIR)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B2683336-908E-7E40-8C3C-83607FE4E6FB}"/>
              </a:ext>
            </a:extLst>
          </p:cNvPr>
          <p:cNvSpPr/>
          <p:nvPr/>
        </p:nvSpPr>
        <p:spPr bwMode="auto">
          <a:xfrm>
            <a:off x="5515729" y="5454271"/>
            <a:ext cx="2803972" cy="280283"/>
          </a:xfrm>
          <a:prstGeom prst="roundRect">
            <a:avLst/>
          </a:prstGeom>
          <a:solidFill>
            <a:srgbClr val="FFFF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1A87318-F774-7C41-8479-3A83B408B370}"/>
              </a:ext>
            </a:extLst>
          </p:cNvPr>
          <p:cNvSpPr/>
          <p:nvPr/>
        </p:nvSpPr>
        <p:spPr>
          <a:xfrm>
            <a:off x="5717625" y="5448864"/>
            <a:ext cx="2737227" cy="309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Phase/Envelope Calculation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A4EFE8B-7B86-8D49-9C4A-550794C1DA79}"/>
              </a:ext>
            </a:extLst>
          </p:cNvPr>
          <p:cNvSpPr/>
          <p:nvPr/>
        </p:nvSpPr>
        <p:spPr>
          <a:xfrm>
            <a:off x="5911593" y="5866221"/>
            <a:ext cx="20329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Feedback Stimulation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989B5CC-0173-1F46-A17F-6DC8A6F5EB95}"/>
              </a:ext>
            </a:extLst>
          </p:cNvPr>
          <p:cNvGrpSpPr/>
          <p:nvPr/>
        </p:nvGrpSpPr>
        <p:grpSpPr>
          <a:xfrm>
            <a:off x="5580313" y="1294785"/>
            <a:ext cx="2853129" cy="2543615"/>
            <a:chOff x="5629741" y="1368926"/>
            <a:chExt cx="2853129" cy="2543615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A92E8F49-41C5-AD46-BAE8-6F2C17DEEF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337" r="67589" b="33587"/>
            <a:stretch/>
          </p:blipFill>
          <p:spPr>
            <a:xfrm>
              <a:off x="5629741" y="1368926"/>
              <a:ext cx="2853129" cy="2543615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D26E194-7074-134A-B59E-E2DF7376EE61}"/>
                </a:ext>
              </a:extLst>
            </p:cNvPr>
            <p:cNvSpPr/>
            <p:nvPr/>
          </p:nvSpPr>
          <p:spPr bwMode="auto">
            <a:xfrm>
              <a:off x="5629741" y="1368926"/>
              <a:ext cx="103703" cy="168929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12EDC7BF-24AF-5C4D-967B-CAE8B3D02BF3}"/>
              </a:ext>
            </a:extLst>
          </p:cNvPr>
          <p:cNvSpPr/>
          <p:nvPr/>
        </p:nvSpPr>
        <p:spPr bwMode="auto">
          <a:xfrm>
            <a:off x="5515728" y="4748290"/>
            <a:ext cx="2803972" cy="634360"/>
          </a:xfrm>
          <a:prstGeom prst="roundRect">
            <a:avLst>
              <a:gd name="adj" fmla="val 8396"/>
            </a:avLst>
          </a:prstGeom>
          <a:solidFill>
            <a:srgbClr val="EBF2E0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A9EF027-BEC3-874B-89F8-D8C96B6868B8}"/>
              </a:ext>
            </a:extLst>
          </p:cNvPr>
          <p:cNvSpPr txBox="1"/>
          <p:nvPr/>
        </p:nvSpPr>
        <p:spPr>
          <a:xfrm>
            <a:off x="5392728" y="4757537"/>
            <a:ext cx="3017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Long Short-Term Memory (LSTM) Inference</a:t>
            </a:r>
          </a:p>
        </p:txBody>
      </p:sp>
      <p:sp>
        <p:nvSpPr>
          <p:cNvPr id="51" name="Title 2">
            <a:extLst>
              <a:ext uri="{FF2B5EF4-FFF2-40B4-BE49-F238E27FC236}">
                <a16:creationId xmlns:a16="http://schemas.microsoft.com/office/drawing/2014/main" id="{62CFE9C9-8493-4449-8F22-5500213CF227}"/>
              </a:ext>
            </a:extLst>
          </p:cNvPr>
          <p:cNvSpPr txBox="1">
            <a:spLocks/>
          </p:cNvSpPr>
          <p:nvPr/>
        </p:nvSpPr>
        <p:spPr bwMode="auto">
          <a:xfrm>
            <a:off x="320510" y="324670"/>
            <a:ext cx="882349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 i="1">
                <a:solidFill>
                  <a:schemeClr val="hlink"/>
                </a:solidFill>
                <a:effectLst/>
                <a:latin typeface="+mj-lt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MS PGothic" pitchFamily="34" charset="-128"/>
                <a:cs typeface="MS PGothic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1" u="none" strike="noStrike" kern="0" cap="none" spc="0" normalizeH="0" baseline="0" noProof="0" dirty="0">
                <a:ln>
                  <a:noFill/>
                </a:ln>
                <a:solidFill>
                  <a:srgbClr val="141D72"/>
                </a:solidFill>
                <a:effectLst/>
                <a:uLnTx/>
                <a:uFillTx/>
                <a:latin typeface="Arial Narrow"/>
                <a:ea typeface="MS PGothic" pitchFamily="34" charset="-128"/>
              </a:rPr>
              <a:t>LSTM-Based Causal &amp; Efficient EEG Filtering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rgbClr val="141D72"/>
              </a:solidFill>
              <a:effectLst/>
              <a:uLnTx/>
              <a:uFillTx/>
              <a:latin typeface="Arial Narrow"/>
              <a:ea typeface="MS PGothic" pitchFamily="34" charset="-128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C5820947-E27B-8E46-B941-5100BCCBA4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1" b="8889"/>
          <a:stretch/>
        </p:blipFill>
        <p:spPr>
          <a:xfrm rot="5400000">
            <a:off x="1598136" y="3221760"/>
            <a:ext cx="2126599" cy="411109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42C1E7FA-811F-9643-9246-94D612F66E9B}"/>
              </a:ext>
            </a:extLst>
          </p:cNvPr>
          <p:cNvSpPr/>
          <p:nvPr/>
        </p:nvSpPr>
        <p:spPr>
          <a:xfrm>
            <a:off x="436723" y="6536386"/>
            <a:ext cx="74098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1200" dirty="0">
                <a:solidFill>
                  <a:srgbClr val="000000"/>
                </a:solidFill>
                <a:latin typeface="Verdana"/>
                <a:ea typeface="MS PGothic" panose="020B0600070205080204" pitchFamily="34" charset="-128"/>
              </a:rPr>
              <a:t>[2] Chen, Z., Howe, A., Blair, H. T. and Cong, J. “CLINK”, </a:t>
            </a:r>
            <a:r>
              <a:rPr lang="en-US" sz="1200" i="1" dirty="0">
                <a:solidFill>
                  <a:srgbClr val="000000"/>
                </a:solidFill>
                <a:latin typeface="Verdana"/>
                <a:ea typeface="MS PGothic" panose="020B0600070205080204" pitchFamily="34" charset="-128"/>
              </a:rPr>
              <a:t>ISLPED’</a:t>
            </a:r>
            <a:r>
              <a:rPr lang="en-US" sz="1200" dirty="0">
                <a:solidFill>
                  <a:srgbClr val="000000"/>
                </a:solidFill>
                <a:latin typeface="Verdana"/>
                <a:ea typeface="MS PGothic" panose="020B0600070205080204" pitchFamily="34" charset="-128"/>
              </a:rPr>
              <a:t>18. </a:t>
            </a:r>
            <a:r>
              <a:rPr lang="en-US" sz="1200" i="1" dirty="0">
                <a:solidFill>
                  <a:srgbClr val="000000"/>
                </a:solidFill>
                <a:latin typeface="Verdana"/>
                <a:ea typeface="MS PGothic" panose="020B0600070205080204" pitchFamily="34" charset="-128"/>
              </a:rPr>
              <a:t>Best Paper Award</a:t>
            </a:r>
            <a:r>
              <a:rPr lang="en-US" sz="1200" dirty="0">
                <a:solidFill>
                  <a:srgbClr val="000000"/>
                </a:solidFill>
                <a:latin typeface="Verdana"/>
                <a:ea typeface="MS PGothic" panose="020B0600070205080204" pitchFamily="34" charset="-128"/>
              </a:rPr>
              <a:t>.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3F319B3-E068-AA4B-BFAD-10481B444799}"/>
              </a:ext>
            </a:extLst>
          </p:cNvPr>
          <p:cNvSpPr/>
          <p:nvPr/>
        </p:nvSpPr>
        <p:spPr>
          <a:xfrm>
            <a:off x="5580313" y="3757147"/>
            <a:ext cx="30008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&lt; ±3° phase error after calibration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1169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0.5|29.7"/>
</p:tagLst>
</file>

<file path=ppt/theme/theme1.xml><?xml version="1.0" encoding="utf-8"?>
<a:theme xmlns:a="http://schemas.openxmlformats.org/drawingml/2006/main" name="8_gsrcPresentationTemplate">
  <a:themeElements>
    <a:clrScheme name="">
      <a:dk1>
        <a:srgbClr val="000000"/>
      </a:dk1>
      <a:lt1>
        <a:srgbClr val="FFFFCC"/>
      </a:lt1>
      <a:dk2>
        <a:srgbClr val="660066"/>
      </a:dk2>
      <a:lt2>
        <a:srgbClr val="660066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0099"/>
      </a:hlink>
      <a:folHlink>
        <a:srgbClr val="FF9900"/>
      </a:folHlink>
    </a:clrScheme>
    <a:fontScheme name="gsrcPresentation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gsrcPresentationTemplate 1">
        <a:dk1>
          <a:srgbClr val="0033CC"/>
        </a:dk1>
        <a:lt1>
          <a:srgbClr val="99FFFF"/>
        </a:lt1>
        <a:dk2>
          <a:srgbClr val="000000"/>
        </a:dk2>
        <a:lt2>
          <a:srgbClr val="000000"/>
        </a:lt2>
        <a:accent1>
          <a:srgbClr val="00B8A5"/>
        </a:accent1>
        <a:accent2>
          <a:srgbClr val="2C005E"/>
        </a:accent2>
        <a:accent3>
          <a:srgbClr val="CAFFFF"/>
        </a:accent3>
        <a:accent4>
          <a:srgbClr val="002AAE"/>
        </a:accent4>
        <a:accent5>
          <a:srgbClr val="AAD8CF"/>
        </a:accent5>
        <a:accent6>
          <a:srgbClr val="270054"/>
        </a:accent6>
        <a:hlink>
          <a:srgbClr val="4C82FF"/>
        </a:hlink>
        <a:folHlink>
          <a:srgbClr val="FFB8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3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rcPresentationTemplate 4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5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6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7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00"/>
    </a:dk2>
    <a:lt2>
      <a:srgbClr val="DDDDDD"/>
    </a:lt2>
    <a:accent1>
      <a:srgbClr val="A3B2C1"/>
    </a:accent1>
    <a:accent2>
      <a:srgbClr val="005CB8"/>
    </a:accent2>
    <a:accent3>
      <a:srgbClr val="FFFFFF"/>
    </a:accent3>
    <a:accent4>
      <a:srgbClr val="000000"/>
    </a:accent4>
    <a:accent5>
      <a:srgbClr val="CED5DD"/>
    </a:accent5>
    <a:accent6>
      <a:srgbClr val="00264C"/>
    </a:accent6>
    <a:hlink>
      <a:srgbClr val="005CB8"/>
    </a:hlink>
    <a:folHlink>
      <a:srgbClr val="003366"/>
    </a:folHlink>
  </a:clrScheme>
  <a:fontScheme name="Profile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302</TotalTime>
  <Words>279</Words>
  <Application>Microsoft Macintosh PowerPoint</Application>
  <PresentationFormat>On-screen Show (4:3)</PresentationFormat>
  <Paragraphs>45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6" baseType="lpstr">
      <vt:lpstr>ＭＳ Ｐゴシック</vt:lpstr>
      <vt:lpstr>ＭＳ Ｐゴシック</vt:lpstr>
      <vt:lpstr>宋体</vt:lpstr>
      <vt:lpstr>宋体</vt:lpstr>
      <vt:lpstr>Arial</vt:lpstr>
      <vt:lpstr>Arial Narrow</vt:lpstr>
      <vt:lpstr>Calibri</vt:lpstr>
      <vt:lpstr>Courier New</vt:lpstr>
      <vt:lpstr>Times New Roman</vt:lpstr>
      <vt:lpstr>Verdana</vt:lpstr>
      <vt:lpstr>Wingdings</vt:lpstr>
      <vt:lpstr>8_gsrcPresentationTemplate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Zhe Chen</dc:creator>
  <cp:lastModifiedBy>Zhe Chen</cp:lastModifiedBy>
  <cp:revision>20</cp:revision>
  <dcterms:created xsi:type="dcterms:W3CDTF">2021-05-24T22:07:11Z</dcterms:created>
  <dcterms:modified xsi:type="dcterms:W3CDTF">2021-05-26T06:02:34Z</dcterms:modified>
</cp:coreProperties>
</file>