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288" r:id="rId3"/>
    <p:sldId id="285" r:id="rId4"/>
    <p:sldId id="287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752"/>
    <a:srgbClr val="6572D2"/>
    <a:srgbClr val="7F8EDF"/>
    <a:srgbClr val="33375B"/>
    <a:srgbClr val="CF0505"/>
    <a:srgbClr val="FFA584"/>
    <a:srgbClr val="E3D2C6"/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08999E1-2857-43BD-98F1-C82734639C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8424FB-C9B2-4DB2-9605-61C51952A8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8C103-302E-489B-B69D-4D5EF437F1A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C4BA05-B128-40F9-BACA-5A2CF67E8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64896B-C9C8-427E-8DAB-0F84A0243F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9FFB6-C13D-4B03-A0A0-F758A0EFEC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C0BA2-94DB-48BF-9150-0FA26B2C39C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4E6D9-9B2B-454F-8119-01B9C16EF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78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2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70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BE7CE6E-9B72-4639-B7EB-AD99412A0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51" y="-105202"/>
            <a:ext cx="12324251" cy="696320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DFCA542-177E-401C-8968-20B80BEDE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501" y="1011364"/>
            <a:ext cx="11739418" cy="21571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F0505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>
              <a:defRPr sz="4000">
                <a:solidFill>
                  <a:srgbClr val="CF0505"/>
                </a:solidFill>
              </a:defRPr>
            </a:lvl1pPr>
          </a:lstStyle>
          <a:p>
            <a:r>
              <a:rPr lang="en-US" sz="3500" b="1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XXX</a:t>
            </a:r>
            <a:br>
              <a:rPr lang="en-US" sz="3500" b="1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500" b="1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 b="1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XXX</a:t>
            </a:r>
            <a:endParaRPr lang="fr-FR" sz="2000" i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ous-titre 14">
            <a:extLst>
              <a:ext uri="{FF2B5EF4-FFF2-40B4-BE49-F238E27FC236}">
                <a16:creationId xmlns:a16="http://schemas.microsoft.com/office/drawing/2014/main" id="{067C7EE6-C8BF-4362-92E7-42D2FF0F46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500" y="3689446"/>
            <a:ext cx="11739417" cy="2007969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457200" indent="-457200" algn="l">
              <a:buAutoNum type="arabicPeriod"/>
            </a:pPr>
            <a:r>
              <a:rPr lang="fr-FR" sz="2000" b="1" i="1" dirty="0"/>
              <a:t>XXX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CAF86FC-6B03-4FF7-82D0-A8D4E514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CF0505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CF0505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37" y="6486302"/>
            <a:ext cx="1201726" cy="330812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 txBox="1">
            <a:spLocks/>
          </p:cNvSpPr>
          <p:nvPr userDrawn="1"/>
        </p:nvSpPr>
        <p:spPr>
          <a:xfrm>
            <a:off x="8641254" y="6490170"/>
            <a:ext cx="1941325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i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rgbClr val="CF0505"/>
                </a:solidFill>
              </a:rPr>
              <a:t>Bio-Inspired Circuits and Systems</a:t>
            </a:r>
          </a:p>
        </p:txBody>
      </p:sp>
    </p:spTree>
    <p:extLst>
      <p:ext uri="{BB962C8B-B14F-4D97-AF65-F5344CB8AC3E}">
        <p14:creationId xmlns:p14="http://schemas.microsoft.com/office/powerpoint/2010/main" val="426628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F9D63-3F65-403C-8C13-9214002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5EDD73-2EBD-4F24-9BB8-496B35AFB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E50F72C-9743-4641-9732-F8A7B258F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380803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664AA6-3523-4EB9-8CAC-D74F76007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252301-88CD-4D1B-A005-0928B40C2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1238736-F1B0-4C0C-AA17-D101650C8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232149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F87DD5A-3216-4432-A0A0-58FF12FD5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"/>
            <a:ext cx="12192000" cy="68538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401B94-0DF7-447C-9C33-4B77A497C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870387"/>
            <a:ext cx="12191999" cy="760996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5000" b="1" i="1">
                <a:solidFill>
                  <a:srgbClr val="CF050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C71DDAB-AB27-4BA9-B47C-1CCBB78A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CF0505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CF0505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37" y="6486302"/>
            <a:ext cx="1201726" cy="330812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 txBox="1">
            <a:spLocks/>
          </p:cNvSpPr>
          <p:nvPr userDrawn="1"/>
        </p:nvSpPr>
        <p:spPr>
          <a:xfrm>
            <a:off x="8641254" y="6490170"/>
            <a:ext cx="1941325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i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rgbClr val="CF0505"/>
                </a:solidFill>
              </a:rPr>
              <a:t>Bio-Inspired Circuits and Systems</a:t>
            </a:r>
          </a:p>
        </p:txBody>
      </p:sp>
    </p:spTree>
    <p:extLst>
      <p:ext uri="{BB962C8B-B14F-4D97-AF65-F5344CB8AC3E}">
        <p14:creationId xmlns:p14="http://schemas.microsoft.com/office/powerpoint/2010/main" val="74902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48A5F-C4AC-425A-95D7-0CE4979A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" y="4319"/>
            <a:ext cx="12130768" cy="577572"/>
          </a:xfrm>
        </p:spPr>
        <p:txBody>
          <a:bodyPr>
            <a:normAutofit/>
          </a:bodyPr>
          <a:lstStyle>
            <a:lvl1pPr>
              <a:defRPr sz="3000" b="1" i="1">
                <a:solidFill>
                  <a:srgbClr val="CF050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BCB286-C5CC-4B01-8CD0-2C079FC5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" y="780597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endParaRPr lang="en-US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E34A9BC-2BBD-48A1-AE64-C37625807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CF0505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33197D-A971-4D34-9C37-3A9E8DA9A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83"/>
          <a:stretch/>
        </p:blipFill>
        <p:spPr>
          <a:xfrm>
            <a:off x="0" y="581891"/>
            <a:ext cx="12192000" cy="123020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CF0505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399132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8CA0E8E-9F33-44C4-92AD-92AEA2A00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6"/>
            <a:ext cx="12192000" cy="68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BC0FE-C416-460F-BB23-8ABBED94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FFA6F-D51E-4133-8B18-1C616B9EF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AE476A-2F61-4D75-97D8-78BC7C8C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3CE6EEC-728D-4D84-94C4-A5946C52F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381099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2EB43-606A-4444-ADEC-017B93E9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49F60-AE74-4472-98D8-0212A127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30CB30-A3BA-4A5D-BE0A-2D88D8722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18D285-A1B7-4B51-A188-954B1489E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0F2C63-7708-49F8-AD62-3C6B28FB4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73BB1F38-29F8-45FC-A2FF-9492DDEDE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105499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BF16A1-67BE-40D0-BFEA-562C280F3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79764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5DFEB-7F06-46A0-B2C9-D880511B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202A7-283A-44FB-9218-ACA4F9CF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C811FF-5045-4983-99EE-1F47E30D6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8E52CB1-5E05-4992-8A79-2F20EAB42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274378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0D79-ED02-4CB1-B8C8-8A9D292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97738C-65AC-42BB-B7FA-8A75B7D56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8B1E32-4083-4746-B526-21E977E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D66E3A9-17F9-4BAA-BD44-1F775A5B2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002060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181538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25791F-F0DF-4B0E-B76C-D82C939B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E53664-62AB-404B-A04F-C415F0BB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rgbClr val="CF0505"/>
                </a:solidFill>
              </a:defRPr>
            </a:lvl1pPr>
          </a:lstStyle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C644C4-C0A6-4622-9827-59493EA29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0170"/>
            <a:ext cx="2743200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rgbClr val="CF0505"/>
                </a:solidFill>
              </a:defRPr>
            </a:lvl1pPr>
          </a:lstStyle>
          <a:p>
            <a:fld id="{32F5EE24-B497-46A3-AEF8-34CEF29275C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37" y="6486302"/>
            <a:ext cx="1201726" cy="330812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2ECD224-F252-48AA-800D-8B6AD5A33FFE}"/>
              </a:ext>
            </a:extLst>
          </p:cNvPr>
          <p:cNvSpPr txBox="1">
            <a:spLocks/>
          </p:cNvSpPr>
          <p:nvPr userDrawn="1"/>
        </p:nvSpPr>
        <p:spPr>
          <a:xfrm>
            <a:off x="8641254" y="6490170"/>
            <a:ext cx="1941325" cy="32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i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rgbClr val="CF0505"/>
                </a:solidFill>
              </a:rPr>
              <a:t>Bio-Inspired Circuits and Systems</a:t>
            </a:r>
          </a:p>
        </p:txBody>
      </p:sp>
    </p:spTree>
    <p:extLst>
      <p:ext uri="{BB962C8B-B14F-4D97-AF65-F5344CB8AC3E}">
        <p14:creationId xmlns:p14="http://schemas.microsoft.com/office/powerpoint/2010/main" val="329280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B61DC-C35A-460B-8EE7-954821BA6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50" y="1940606"/>
            <a:ext cx="7585699" cy="2976788"/>
          </a:xfrm>
          <a:ln>
            <a:solidFill>
              <a:srgbClr val="FFF3D9"/>
            </a:solidFill>
          </a:ln>
        </p:spPr>
        <p:txBody>
          <a:bodyPr>
            <a:normAutofit/>
          </a:bodyPr>
          <a:lstStyle/>
          <a:p>
            <a:r>
              <a:rPr lang="fr-FR" sz="1800" b="1" i="1" dirty="0"/>
              <a:t>Bio-</a:t>
            </a:r>
            <a:r>
              <a:rPr lang="fr-FR" sz="1800" b="1" i="1" dirty="0" err="1"/>
              <a:t>Inspired</a:t>
            </a:r>
            <a:r>
              <a:rPr lang="fr-FR" sz="1800" b="1" i="1" dirty="0"/>
              <a:t> Circuits and </a:t>
            </a:r>
            <a:r>
              <a:rPr lang="fr-FR" sz="1800" b="1" i="1" dirty="0" err="1"/>
              <a:t>Systems</a:t>
            </a:r>
            <a:r>
              <a:rPr lang="fr-FR" sz="1800" b="1" i="1" dirty="0"/>
              <a:t> (BICS) Team – INRC Work Group</a:t>
            </a:r>
            <a:br>
              <a:rPr lang="en-US" sz="3200" b="1" i="1" dirty="0"/>
            </a:br>
            <a:br>
              <a:rPr lang="en-US" sz="3000" b="1" i="1" dirty="0"/>
            </a:br>
            <a:r>
              <a:rPr lang="en-US" sz="3000" b="1" i="1" dirty="0">
                <a:solidFill>
                  <a:schemeClr val="tx1"/>
                </a:solidFill>
              </a:rPr>
              <a:t>Keyword Spotting on </a:t>
            </a:r>
            <a:r>
              <a:rPr lang="en-US" sz="3000" b="1" i="1" dirty="0" err="1">
                <a:solidFill>
                  <a:schemeClr val="tx1"/>
                </a:solidFill>
              </a:rPr>
              <a:t>Loihi</a:t>
            </a:r>
            <a:r>
              <a:rPr lang="en-US" sz="3000" b="1" i="1" dirty="0">
                <a:solidFill>
                  <a:schemeClr val="tx1"/>
                </a:solidFill>
              </a:rPr>
              <a:t> using the </a:t>
            </a:r>
            <a:br>
              <a:rPr lang="en-US" sz="3000" b="1" i="1" dirty="0">
                <a:solidFill>
                  <a:schemeClr val="tx1"/>
                </a:solidFill>
              </a:rPr>
            </a:br>
            <a:r>
              <a:rPr lang="en-US" sz="3000" b="1" i="1" dirty="0">
                <a:solidFill>
                  <a:schemeClr val="tx1"/>
                </a:solidFill>
              </a:rPr>
              <a:t>Time Difference Encoder</a:t>
            </a:r>
            <a:br>
              <a:rPr lang="fr-FR" sz="3000" b="1" i="1" dirty="0"/>
            </a:br>
            <a:br>
              <a:rPr lang="fr-FR" sz="3000" b="1" i="1" dirty="0"/>
            </a:br>
            <a:r>
              <a:rPr lang="fr-FR" sz="1800" b="1" i="1" dirty="0"/>
              <a:t>Lyes Khacef and Elisabetta </a:t>
            </a:r>
            <a:r>
              <a:rPr lang="fr-FR" sz="1800" b="1" i="1" dirty="0" err="1"/>
              <a:t>Chicca</a:t>
            </a:r>
            <a:endParaRPr lang="en-US" sz="1000" b="1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D0D574-FAD0-460C-B72F-E3892F8B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5EE24-B497-46A3-AEF8-34CEF29275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231" y="6490170"/>
            <a:ext cx="2297571" cy="326944"/>
          </a:xfrm>
        </p:spPr>
        <p:txBody>
          <a:bodyPr/>
          <a:lstStyle/>
          <a:p>
            <a:pPr algn="l"/>
            <a:r>
              <a:rPr lang="en-US" b="1" dirty="0" err="1"/>
              <a:t>Lyes</a:t>
            </a:r>
            <a:r>
              <a:rPr lang="en-US" b="1" dirty="0"/>
              <a:t> Khacef</a:t>
            </a:r>
            <a:r>
              <a:rPr lang="en-US" dirty="0"/>
              <a:t> – Postdoctoral Researcher</a:t>
            </a:r>
          </a:p>
        </p:txBody>
      </p:sp>
    </p:spTree>
    <p:extLst>
      <p:ext uri="{BB962C8B-B14F-4D97-AF65-F5344CB8AC3E}">
        <p14:creationId xmlns:p14="http://schemas.microsoft.com/office/powerpoint/2010/main" val="10418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2D5B9-7987-4C33-BFC6-F248F8FB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Spotting on </a:t>
            </a:r>
            <a:r>
              <a:rPr lang="en-US" dirty="0" err="1"/>
              <a:t>Loihi</a:t>
            </a:r>
            <a:r>
              <a:rPr lang="en-US" dirty="0"/>
              <a:t> using the Time Difference Encoder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149D08-00E7-4F66-B3BD-22F2B3BF7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5EE24-B497-46A3-AEF8-34CEF29275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FB783C-C7DE-45FE-A20A-426F42924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b="1"/>
              <a:t>Lyes Khacef</a:t>
            </a:r>
            <a:r>
              <a:rPr lang="en-US"/>
              <a:t> – Postdoctoral Researcher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8710C-6774-43CD-A83B-0A890D019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"/>
          <a:stretch/>
        </p:blipFill>
        <p:spPr>
          <a:xfrm>
            <a:off x="2991396" y="975568"/>
            <a:ext cx="6209207" cy="51209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B9C94D-51F8-44D7-8E44-F371BA4F3226}"/>
              </a:ext>
            </a:extLst>
          </p:cNvPr>
          <p:cNvSpPr txBox="1">
            <a:spLocks/>
          </p:cNvSpPr>
          <p:nvPr/>
        </p:nvSpPr>
        <p:spPr>
          <a:xfrm>
            <a:off x="70855" y="852670"/>
            <a:ext cx="2880163" cy="477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Motivation: </a:t>
            </a:r>
            <a:r>
              <a:rPr lang="fr-FR" sz="1800" b="0" dirty="0"/>
              <a:t>use the TDE as a temporal </a:t>
            </a:r>
            <a:r>
              <a:rPr lang="fr-FR" sz="1800" b="0" dirty="0" err="1"/>
              <a:t>feature</a:t>
            </a:r>
            <a:r>
              <a:rPr lang="fr-FR" sz="1800" b="0" dirty="0"/>
              <a:t> </a:t>
            </a:r>
            <a:r>
              <a:rPr lang="fr-FR" sz="1800" b="0" dirty="0" err="1"/>
              <a:t>extractor</a:t>
            </a:r>
            <a:r>
              <a:rPr lang="fr-FR" sz="1800" b="0" dirty="0"/>
              <a:t> to </a:t>
            </a:r>
            <a:r>
              <a:rPr lang="fr-FR" sz="1800" b="0" dirty="0" err="1"/>
              <a:t>improve</a:t>
            </a:r>
            <a:r>
              <a:rPr lang="fr-FR" sz="1800" b="0" dirty="0"/>
              <a:t> temporal patterns recognition at minimum hardware </a:t>
            </a:r>
            <a:r>
              <a:rPr lang="fr-FR" sz="1800" b="0" dirty="0" err="1"/>
              <a:t>cost</a:t>
            </a:r>
            <a:r>
              <a:rPr lang="fr-FR" sz="1800" b="0" dirty="0"/>
              <a:t>.</a:t>
            </a:r>
            <a:endParaRPr lang="nl-NL" sz="1800" b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C4360C-FB5B-4223-8359-1ACB98DCF888}"/>
              </a:ext>
            </a:extLst>
          </p:cNvPr>
          <p:cNvSpPr txBox="1"/>
          <p:nvPr/>
        </p:nvSpPr>
        <p:spPr>
          <a:xfrm>
            <a:off x="61231" y="6276109"/>
            <a:ext cx="6844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[Event-</a:t>
            </a:r>
            <a:r>
              <a:rPr lang="fr-FR" sz="1200" dirty="0" err="1"/>
              <a:t>Based</a:t>
            </a:r>
            <a:r>
              <a:rPr lang="fr-FR" sz="1200" dirty="0"/>
              <a:t> </a:t>
            </a:r>
            <a:r>
              <a:rPr lang="fr-FR" sz="1200" dirty="0" err="1"/>
              <a:t>Eccentric</a:t>
            </a:r>
            <a:r>
              <a:rPr lang="fr-FR" sz="1200" dirty="0"/>
              <a:t> Motion </a:t>
            </a:r>
            <a:r>
              <a:rPr lang="fr-FR" sz="1200" dirty="0" err="1"/>
              <a:t>Detection</a:t>
            </a:r>
            <a:r>
              <a:rPr lang="fr-FR" sz="1200" dirty="0"/>
              <a:t> </a:t>
            </a:r>
            <a:r>
              <a:rPr lang="fr-FR" sz="1200" dirty="0" err="1"/>
              <a:t>Exploiting</a:t>
            </a:r>
            <a:r>
              <a:rPr lang="fr-FR" sz="1200" dirty="0"/>
              <a:t> Time </a:t>
            </a:r>
            <a:r>
              <a:rPr lang="fr-FR" sz="1200" dirty="0" err="1"/>
              <a:t>Difference</a:t>
            </a:r>
            <a:r>
              <a:rPr lang="fr-FR" sz="1200" dirty="0"/>
              <a:t> </a:t>
            </a:r>
            <a:r>
              <a:rPr lang="fr-FR" sz="1200" dirty="0" err="1"/>
              <a:t>Encoding</a:t>
            </a:r>
            <a:r>
              <a:rPr lang="fr-FR" sz="1200" dirty="0"/>
              <a:t>, Giulia D'Angelo et al.]</a:t>
            </a:r>
          </a:p>
        </p:txBody>
      </p:sp>
    </p:spTree>
    <p:extLst>
      <p:ext uri="{BB962C8B-B14F-4D97-AF65-F5344CB8AC3E}">
        <p14:creationId xmlns:p14="http://schemas.microsoft.com/office/powerpoint/2010/main" val="23349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6431599" y="1048085"/>
            <a:ext cx="2269025" cy="309619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Keyword Spotting on </a:t>
            </a:r>
            <a:r>
              <a:rPr lang="en-US" dirty="0" err="1"/>
              <a:t>Loihi</a:t>
            </a:r>
            <a:r>
              <a:rPr lang="en-US" dirty="0"/>
              <a:t> using the Time Difference Encoder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5EE24-B497-46A3-AEF8-34CEF29275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b="1"/>
              <a:t>Lyes Khacef</a:t>
            </a:r>
            <a:r>
              <a:rPr lang="en-US"/>
              <a:t> – Postdoctoral Researcher</a:t>
            </a:r>
            <a:endParaRPr lang="en-US" dirty="0"/>
          </a:p>
        </p:txBody>
      </p:sp>
      <p:pic>
        <p:nvPicPr>
          <p:cNvPr id="6" name="Picture 2" descr="Resultado de imagen de basilar membrane cochlea">
            <a:extLst>
              <a:ext uri="{FF2B5EF4-FFF2-40B4-BE49-F238E27FC236}">
                <a16:creationId xmlns:a16="http://schemas.microsoft.com/office/drawing/2014/main" id="{CD6F0673-7424-419C-85D2-DE9687A24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2"/>
          <a:stretch/>
        </p:blipFill>
        <p:spPr bwMode="auto">
          <a:xfrm>
            <a:off x="3417839" y="1630850"/>
            <a:ext cx="1988243" cy="16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" y="1048087"/>
            <a:ext cx="2834539" cy="2671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29" y="4711833"/>
            <a:ext cx="1726861" cy="1151241"/>
          </a:xfrm>
          <a:prstGeom prst="rect">
            <a:avLst/>
          </a:prstGeom>
        </p:spPr>
      </p:pic>
      <p:pic>
        <p:nvPicPr>
          <p:cNvPr id="10" name="Picture 2" descr="Img_OpenNAS_extended_logo.png">
            <a:extLst>
              <a:ext uri="{FF2B5EF4-FFF2-40B4-BE49-F238E27FC236}">
                <a16:creationId xmlns:a16="http://schemas.microsoft.com/office/drawing/2014/main" id="{9A884E50-A0A6-46F8-8A9A-F770ECB7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83" y="4318154"/>
            <a:ext cx="1049954" cy="2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9420" r="86871" b="36794"/>
          <a:stretch/>
        </p:blipFill>
        <p:spPr>
          <a:xfrm rot="16200000">
            <a:off x="6988348" y="729631"/>
            <a:ext cx="339302" cy="11533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636508" y="1645228"/>
            <a:ext cx="241685" cy="228600"/>
          </a:xfrm>
          <a:prstGeom prst="ellipse">
            <a:avLst/>
          </a:prstGeom>
          <a:solidFill>
            <a:srgbClr val="FFA58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>
            <a:off x="5636507" y="1990360"/>
            <a:ext cx="241685" cy="228600"/>
          </a:xfrm>
          <a:prstGeom prst="ellipse">
            <a:avLst/>
          </a:prstGeom>
          <a:solidFill>
            <a:srgbClr val="FFA58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5636506" y="2336264"/>
            <a:ext cx="241685" cy="228600"/>
          </a:xfrm>
          <a:prstGeom prst="ellipse">
            <a:avLst/>
          </a:prstGeom>
          <a:solidFill>
            <a:srgbClr val="FFA58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5636505" y="3010576"/>
            <a:ext cx="241685" cy="228600"/>
          </a:xfrm>
          <a:prstGeom prst="ellipse">
            <a:avLst/>
          </a:prstGeom>
          <a:solidFill>
            <a:srgbClr val="FFA58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t="9420" r="86871" b="36794"/>
          <a:stretch/>
        </p:blipFill>
        <p:spPr>
          <a:xfrm rot="16200000">
            <a:off x="6983532" y="1297166"/>
            <a:ext cx="339302" cy="1153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t="9420" r="86871" b="36794"/>
          <a:stretch/>
        </p:blipFill>
        <p:spPr>
          <a:xfrm rot="16200000">
            <a:off x="6983532" y="1864701"/>
            <a:ext cx="339302" cy="11533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9420" r="86871" b="36794"/>
          <a:stretch/>
        </p:blipFill>
        <p:spPr>
          <a:xfrm rot="16200000">
            <a:off x="6983532" y="3091945"/>
            <a:ext cx="339302" cy="1153324"/>
          </a:xfrm>
          <a:prstGeom prst="rect">
            <a:avLst/>
          </a:prstGeom>
        </p:spPr>
      </p:pic>
      <p:cxnSp>
        <p:nvCxnSpPr>
          <p:cNvPr id="45" name="Straight Connector 44"/>
          <p:cNvCxnSpPr>
            <a:endCxn id="13" idx="2"/>
          </p:cNvCxnSpPr>
          <p:nvPr/>
        </p:nvCxnSpPr>
        <p:spPr>
          <a:xfrm flipV="1">
            <a:off x="3639066" y="1759528"/>
            <a:ext cx="1997442" cy="7303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4" idx="2"/>
          </p:cNvCxnSpPr>
          <p:nvPr/>
        </p:nvCxnSpPr>
        <p:spPr>
          <a:xfrm flipV="1">
            <a:off x="4405184" y="2104660"/>
            <a:ext cx="1231323" cy="7621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5" idx="2"/>
          </p:cNvCxnSpPr>
          <p:nvPr/>
        </p:nvCxnSpPr>
        <p:spPr>
          <a:xfrm flipV="1">
            <a:off x="5177482" y="2450564"/>
            <a:ext cx="459024" cy="39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6" idx="2"/>
          </p:cNvCxnSpPr>
          <p:nvPr/>
        </p:nvCxnSpPr>
        <p:spPr>
          <a:xfrm>
            <a:off x="4510217" y="2271711"/>
            <a:ext cx="1126288" cy="8531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712705" y="2613756"/>
            <a:ext cx="89285" cy="929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712705" y="2739773"/>
            <a:ext cx="89285" cy="929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712704" y="2865790"/>
            <a:ext cx="89285" cy="929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090658" y="2879923"/>
            <a:ext cx="89285" cy="929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090658" y="3005940"/>
            <a:ext cx="89285" cy="929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090657" y="3131957"/>
            <a:ext cx="89285" cy="929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>
            <a:stCxn id="13" idx="6"/>
          </p:cNvCxnSpPr>
          <p:nvPr/>
        </p:nvCxnSpPr>
        <p:spPr>
          <a:xfrm flipV="1">
            <a:off x="5878193" y="1245137"/>
            <a:ext cx="884489" cy="5143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6"/>
          </p:cNvCxnSpPr>
          <p:nvPr/>
        </p:nvCxnSpPr>
        <p:spPr>
          <a:xfrm flipV="1">
            <a:off x="5878192" y="1405573"/>
            <a:ext cx="865564" cy="699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3" idx="6"/>
          </p:cNvCxnSpPr>
          <p:nvPr/>
        </p:nvCxnSpPr>
        <p:spPr>
          <a:xfrm>
            <a:off x="5878193" y="1759528"/>
            <a:ext cx="865563" cy="582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5" idx="6"/>
          </p:cNvCxnSpPr>
          <p:nvPr/>
        </p:nvCxnSpPr>
        <p:spPr>
          <a:xfrm flipV="1">
            <a:off x="5878191" y="1967178"/>
            <a:ext cx="865565" cy="4833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3" idx="6"/>
          </p:cNvCxnSpPr>
          <p:nvPr/>
        </p:nvCxnSpPr>
        <p:spPr>
          <a:xfrm>
            <a:off x="5878193" y="1759528"/>
            <a:ext cx="865563" cy="6264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6" idx="6"/>
          </p:cNvCxnSpPr>
          <p:nvPr/>
        </p:nvCxnSpPr>
        <p:spPr>
          <a:xfrm flipV="1">
            <a:off x="5878190" y="2539500"/>
            <a:ext cx="863813" cy="585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6" idx="6"/>
          </p:cNvCxnSpPr>
          <p:nvPr/>
        </p:nvCxnSpPr>
        <p:spPr>
          <a:xfrm>
            <a:off x="5878190" y="3124876"/>
            <a:ext cx="863813" cy="6404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5" idx="6"/>
          </p:cNvCxnSpPr>
          <p:nvPr/>
        </p:nvCxnSpPr>
        <p:spPr>
          <a:xfrm>
            <a:off x="5878191" y="2450564"/>
            <a:ext cx="863812" cy="1145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415331" y="1312471"/>
            <a:ext cx="11046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415331" y="1875823"/>
            <a:ext cx="11046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415331" y="2447973"/>
            <a:ext cx="11046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402975" y="3669956"/>
            <a:ext cx="11046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970442" y="1154466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080250" y="1497366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006109" y="1843633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8343596" y="1154466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8065568" y="2307661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6070678" y="2832535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236769" y="1881733"/>
            <a:ext cx="0" cy="14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3417839" y="1630850"/>
            <a:ext cx="1988243" cy="15940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Oval 110"/>
          <p:cNvSpPr/>
          <p:nvPr/>
        </p:nvSpPr>
        <p:spPr>
          <a:xfrm>
            <a:off x="11017406" y="2876712"/>
            <a:ext cx="241685" cy="228600"/>
          </a:xfrm>
          <a:prstGeom prst="ellipse">
            <a:avLst/>
          </a:prstGeom>
          <a:solidFill>
            <a:srgbClr val="CF05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Oval 111"/>
          <p:cNvSpPr/>
          <p:nvPr/>
        </p:nvSpPr>
        <p:spPr>
          <a:xfrm>
            <a:off x="11013284" y="3267748"/>
            <a:ext cx="241685" cy="228600"/>
          </a:xfrm>
          <a:prstGeom prst="ellipse">
            <a:avLst/>
          </a:prstGeom>
          <a:solidFill>
            <a:srgbClr val="CF05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Oval 112"/>
          <p:cNvSpPr/>
          <p:nvPr/>
        </p:nvSpPr>
        <p:spPr>
          <a:xfrm>
            <a:off x="11013283" y="3687106"/>
            <a:ext cx="241685" cy="228600"/>
          </a:xfrm>
          <a:prstGeom prst="ellipse">
            <a:avLst/>
          </a:prstGeom>
          <a:solidFill>
            <a:srgbClr val="CF05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Oval 113"/>
          <p:cNvSpPr/>
          <p:nvPr/>
        </p:nvSpPr>
        <p:spPr>
          <a:xfrm>
            <a:off x="11411492" y="3271109"/>
            <a:ext cx="241685" cy="228600"/>
          </a:xfrm>
          <a:prstGeom prst="ellipse">
            <a:avLst/>
          </a:prstGeom>
          <a:solidFill>
            <a:srgbClr val="CF05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5" name="Straight Connector 114"/>
          <p:cNvCxnSpPr>
            <a:endCxn id="114" idx="2"/>
          </p:cNvCxnSpPr>
          <p:nvPr/>
        </p:nvCxnSpPr>
        <p:spPr>
          <a:xfrm>
            <a:off x="11254968" y="2982773"/>
            <a:ext cx="156524" cy="402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2" idx="6"/>
            <a:endCxn id="114" idx="2"/>
          </p:cNvCxnSpPr>
          <p:nvPr/>
        </p:nvCxnSpPr>
        <p:spPr>
          <a:xfrm>
            <a:off x="11254969" y="3382048"/>
            <a:ext cx="156523" cy="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3" idx="6"/>
            <a:endCxn id="114" idx="2"/>
          </p:cNvCxnSpPr>
          <p:nvPr/>
        </p:nvCxnSpPr>
        <p:spPr>
          <a:xfrm flipV="1">
            <a:off x="11254968" y="3385409"/>
            <a:ext cx="156524" cy="415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302" y="1753703"/>
            <a:ext cx="1493773" cy="30680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9301" y="2018615"/>
            <a:ext cx="2536939" cy="386487"/>
          </a:xfrm>
          <a:prstGeom prst="rect">
            <a:avLst/>
          </a:prstGeom>
        </p:spPr>
      </p:pic>
      <p:sp>
        <p:nvSpPr>
          <p:cNvPr id="138" name="Content Placeholder 2"/>
          <p:cNvSpPr>
            <a:spLocks noGrp="1"/>
          </p:cNvSpPr>
          <p:nvPr>
            <p:ph idx="1"/>
          </p:nvPr>
        </p:nvSpPr>
        <p:spPr>
          <a:xfrm>
            <a:off x="9576687" y="1139485"/>
            <a:ext cx="2236372" cy="618095"/>
          </a:xfrm>
        </p:spPr>
        <p:txBody>
          <a:bodyPr>
            <a:normAutofit/>
          </a:bodyPr>
          <a:lstStyle/>
          <a:p>
            <a:r>
              <a:rPr lang="fr-FR" sz="1100" b="0" dirty="0"/>
              <a:t>Information </a:t>
            </a:r>
            <a:r>
              <a:rPr lang="fr-FR" sz="1100" b="0" dirty="0" err="1"/>
              <a:t>theory</a:t>
            </a:r>
            <a:r>
              <a:rPr lang="fr-FR" sz="1100" b="0" dirty="0"/>
              <a:t> </a:t>
            </a:r>
            <a:r>
              <a:rPr lang="fr-FR" sz="1100" b="0" dirty="0" err="1"/>
              <a:t>metric</a:t>
            </a:r>
            <a:r>
              <a:rPr lang="fr-FR" sz="1100" b="0" dirty="0"/>
              <a:t>: </a:t>
            </a:r>
          </a:p>
          <a:p>
            <a:r>
              <a:rPr lang="fr-FR" sz="1100" b="0" dirty="0"/>
              <a:t>Stimulus </a:t>
            </a:r>
            <a:r>
              <a:rPr lang="fr-FR" sz="1100" b="0" dirty="0" err="1"/>
              <a:t>Specific</a:t>
            </a:r>
            <a:r>
              <a:rPr lang="fr-FR" sz="1100" b="0" dirty="0"/>
              <a:t> Information (SSI)</a:t>
            </a:r>
            <a:endParaRPr lang="nl-NL" sz="1100" b="0" dirty="0"/>
          </a:p>
        </p:txBody>
      </p:sp>
      <p:sp>
        <p:nvSpPr>
          <p:cNvPr id="139" name="Content Placeholder 2"/>
          <p:cNvSpPr txBox="1">
            <a:spLocks/>
          </p:cNvSpPr>
          <p:nvPr/>
        </p:nvSpPr>
        <p:spPr>
          <a:xfrm>
            <a:off x="9566511" y="3087111"/>
            <a:ext cx="1290248" cy="67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0" dirty="0" err="1"/>
              <a:t>Supervised</a:t>
            </a:r>
            <a:r>
              <a:rPr lang="fr-FR" sz="1100" b="0" dirty="0"/>
              <a:t> </a:t>
            </a:r>
            <a:r>
              <a:rPr lang="fr-FR" sz="1100" b="0" dirty="0" err="1"/>
              <a:t>learning</a:t>
            </a:r>
            <a:r>
              <a:rPr lang="fr-FR" sz="1100" b="0" dirty="0"/>
              <a:t> </a:t>
            </a:r>
            <a:r>
              <a:rPr lang="fr-FR" sz="1100" b="0" dirty="0" err="1"/>
              <a:t>with</a:t>
            </a:r>
            <a:r>
              <a:rPr lang="fr-FR" sz="1100" b="0" dirty="0"/>
              <a:t> BPTT </a:t>
            </a:r>
            <a:r>
              <a:rPr lang="fr-FR" sz="1100" b="0" dirty="0" err="1"/>
              <a:t>using</a:t>
            </a:r>
            <a:r>
              <a:rPr lang="fr-FR" sz="1100" b="0" dirty="0"/>
              <a:t> SLAYER</a:t>
            </a:r>
            <a:endParaRPr lang="nl-NL" sz="1100" b="0" dirty="0"/>
          </a:p>
        </p:txBody>
      </p:sp>
      <p:sp>
        <p:nvSpPr>
          <p:cNvPr id="141" name="Rounded Rectangle 140"/>
          <p:cNvSpPr/>
          <p:nvPr/>
        </p:nvSpPr>
        <p:spPr>
          <a:xfrm>
            <a:off x="9372600" y="1048087"/>
            <a:ext cx="2703640" cy="1491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3" name="Rounded Rectangle 142"/>
          <p:cNvSpPr/>
          <p:nvPr/>
        </p:nvSpPr>
        <p:spPr>
          <a:xfrm>
            <a:off x="9372600" y="2652871"/>
            <a:ext cx="2703640" cy="1491413"/>
          </a:xfrm>
          <a:prstGeom prst="roundRect">
            <a:avLst/>
          </a:prstGeom>
          <a:noFill/>
          <a:ln w="38100">
            <a:solidFill>
              <a:srgbClr val="657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79" y="4834002"/>
            <a:ext cx="2163519" cy="1081760"/>
          </a:xfrm>
          <a:prstGeom prst="rect">
            <a:avLst/>
          </a:prstGeom>
        </p:spPr>
      </p:pic>
      <p:sp>
        <p:nvSpPr>
          <p:cNvPr id="146" name="Rounded Rectangle 145"/>
          <p:cNvSpPr/>
          <p:nvPr/>
        </p:nvSpPr>
        <p:spPr>
          <a:xfrm>
            <a:off x="6438827" y="1058035"/>
            <a:ext cx="2269025" cy="3096197"/>
          </a:xfrm>
          <a:prstGeom prst="roundRect">
            <a:avLst/>
          </a:prstGeom>
          <a:noFill/>
          <a:ln w="38100">
            <a:solidFill>
              <a:srgbClr val="657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7" name="Rounded Rectangle 146"/>
          <p:cNvSpPr/>
          <p:nvPr/>
        </p:nvSpPr>
        <p:spPr>
          <a:xfrm>
            <a:off x="3280456" y="1048086"/>
            <a:ext cx="2269025" cy="3096197"/>
          </a:xfrm>
          <a:prstGeom prst="roundRect">
            <a:avLst/>
          </a:prstGeom>
          <a:noFill/>
          <a:ln w="28575">
            <a:solidFill>
              <a:srgbClr val="3FA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6945252" y="4263906"/>
            <a:ext cx="1514412" cy="35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>
                <a:solidFill>
                  <a:srgbClr val="6572D2"/>
                </a:solidFill>
              </a:rPr>
              <a:t>Kapoho</a:t>
            </a:r>
            <a:r>
              <a:rPr lang="fr-FR" sz="1800" dirty="0">
                <a:solidFill>
                  <a:srgbClr val="6572D2"/>
                </a:solidFill>
              </a:rPr>
              <a:t> </a:t>
            </a:r>
            <a:r>
              <a:rPr lang="fr-FR" sz="1800" dirty="0" err="1">
                <a:solidFill>
                  <a:srgbClr val="6572D2"/>
                </a:solidFill>
              </a:rPr>
              <a:t>Bay</a:t>
            </a:r>
            <a:endParaRPr lang="nl-NL" sz="1800" dirty="0">
              <a:solidFill>
                <a:srgbClr val="6572D2"/>
              </a:solidFill>
            </a:endParaRPr>
          </a:p>
        </p:txBody>
      </p:sp>
      <p:sp>
        <p:nvSpPr>
          <p:cNvPr id="150" name="Content Placeholder 2"/>
          <p:cNvSpPr txBox="1">
            <a:spLocks/>
          </p:cNvSpPr>
          <p:nvPr/>
        </p:nvSpPr>
        <p:spPr>
          <a:xfrm>
            <a:off x="4003588" y="3340298"/>
            <a:ext cx="816741" cy="31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err="1"/>
              <a:t>Cochlea</a:t>
            </a:r>
            <a:endParaRPr lang="nl-NL" b="0" dirty="0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7618465" y="2909905"/>
            <a:ext cx="1096212" cy="31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err="1"/>
              <a:t>TDEs</a:t>
            </a:r>
            <a:r>
              <a:rPr lang="fr-FR" b="0" dirty="0"/>
              <a:t> layer</a:t>
            </a:r>
            <a:endParaRPr lang="nl-NL" b="0" dirty="0"/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36E302E4-F3F8-435D-BC8F-A083ADF6270F}"/>
              </a:ext>
            </a:extLst>
          </p:cNvPr>
          <p:cNvCxnSpPr/>
          <p:nvPr/>
        </p:nvCxnSpPr>
        <p:spPr>
          <a:xfrm>
            <a:off x="2904304" y="2383734"/>
            <a:ext cx="376152" cy="2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BF60FACF-F70D-4113-8975-17638D9572C6}"/>
              </a:ext>
            </a:extLst>
          </p:cNvPr>
          <p:cNvSpPr txBox="1"/>
          <p:nvPr/>
        </p:nvSpPr>
        <p:spPr>
          <a:xfrm>
            <a:off x="61231" y="6276109"/>
            <a:ext cx="10795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OpenNAS</a:t>
            </a:r>
            <a:r>
              <a:rPr lang="fr-FR" sz="1200" dirty="0"/>
              <a:t>: Open Source </a:t>
            </a:r>
            <a:r>
              <a:rPr lang="fr-FR" sz="1200" dirty="0" err="1"/>
              <a:t>Neuromorphic</a:t>
            </a:r>
            <a:r>
              <a:rPr lang="fr-FR" sz="1200" dirty="0"/>
              <a:t> </a:t>
            </a:r>
            <a:r>
              <a:rPr lang="fr-FR" sz="1200" dirty="0" err="1"/>
              <a:t>Auditory</a:t>
            </a:r>
            <a:r>
              <a:rPr lang="fr-FR" sz="1200" dirty="0"/>
              <a:t> </a:t>
            </a:r>
            <a:r>
              <a:rPr lang="fr-FR" sz="1200" dirty="0" err="1"/>
              <a:t>Sensor</a:t>
            </a:r>
            <a:r>
              <a:rPr lang="fr-FR" sz="1200" dirty="0"/>
              <a:t> HDL code </a:t>
            </a:r>
            <a:r>
              <a:rPr lang="fr-FR" sz="1200" dirty="0" err="1"/>
              <a:t>generator</a:t>
            </a:r>
            <a:r>
              <a:rPr lang="fr-FR" sz="1200" dirty="0"/>
              <a:t> for FPGA </a:t>
            </a:r>
            <a:r>
              <a:rPr lang="fr-FR" sz="1200" dirty="0" err="1"/>
              <a:t>implementations</a:t>
            </a:r>
            <a:r>
              <a:rPr lang="fr-FR" sz="1200" dirty="0"/>
              <a:t>, </a:t>
            </a:r>
            <a:r>
              <a:rPr lang="fr-FR" sz="1200" dirty="0" err="1"/>
              <a:t>D.Gutierrez-Galan</a:t>
            </a:r>
            <a:r>
              <a:rPr lang="fr-FR" sz="1200" dirty="0"/>
              <a:t> et al.]</a:t>
            </a:r>
          </a:p>
        </p:txBody>
      </p:sp>
    </p:spTree>
    <p:extLst>
      <p:ext uri="{BB962C8B-B14F-4D97-AF65-F5344CB8AC3E}">
        <p14:creationId xmlns:p14="http://schemas.microsoft.com/office/powerpoint/2010/main" val="29565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01A35-6396-404E-B016-CE3E3B03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Spotting on </a:t>
            </a:r>
            <a:r>
              <a:rPr lang="en-US" dirty="0" err="1"/>
              <a:t>Loihi</a:t>
            </a:r>
            <a:r>
              <a:rPr lang="en-US" dirty="0"/>
              <a:t> using the Time Difference Encoder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FF2624-5B80-4D99-873F-8011B2CF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5EE24-B497-46A3-AEF8-34CEF29275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0BE39-1534-4F36-9168-0B279A21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b="1"/>
              <a:t>Lyes Khacef</a:t>
            </a:r>
            <a:r>
              <a:rPr lang="en-US"/>
              <a:t> – Postdoctoral Researcher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5E33A7-A01D-4FA5-9C84-2D7DE4C4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36" y="1115117"/>
            <a:ext cx="3378668" cy="2534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18B552-84A4-4DEE-9BEB-D8963C36D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36" y="3649118"/>
            <a:ext cx="3378668" cy="2534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9C6FFA-C5FA-40D9-B17B-18BD5F678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04" y="1115115"/>
            <a:ext cx="3378668" cy="2534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5CAD2D6-FEDD-411E-B06C-B2458371A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04" y="3649116"/>
            <a:ext cx="3378668" cy="2534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997F3D8-212C-4BF1-A440-AF53B94C5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8" y="1115115"/>
            <a:ext cx="3378668" cy="2534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055B19-BC9C-4B56-8DDB-399E9803D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8" y="3649116"/>
            <a:ext cx="3378668" cy="2534001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BF8AE3-921D-41BE-B4B5-F7AF0058E51D}"/>
              </a:ext>
            </a:extLst>
          </p:cNvPr>
          <p:cNvSpPr txBox="1">
            <a:spLocks/>
          </p:cNvSpPr>
          <p:nvPr/>
        </p:nvSpPr>
        <p:spPr>
          <a:xfrm>
            <a:off x="70855" y="2093329"/>
            <a:ext cx="1708753" cy="57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Cochlea</a:t>
            </a:r>
            <a:endParaRPr lang="fr-FR" sz="1800" dirty="0"/>
          </a:p>
          <a:p>
            <a:r>
              <a:rPr lang="nl-NL" sz="1800" b="0" dirty="0"/>
              <a:t>64 </a:t>
            </a:r>
            <a:r>
              <a:rPr lang="nl-NL" sz="1800" b="0" dirty="0" err="1"/>
              <a:t>channels</a:t>
            </a:r>
            <a:endParaRPr lang="nl-NL" sz="1800" b="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AFB5531-4983-46FD-B6F6-18C20A0EDE0D}"/>
              </a:ext>
            </a:extLst>
          </p:cNvPr>
          <p:cNvSpPr txBox="1">
            <a:spLocks/>
          </p:cNvSpPr>
          <p:nvPr/>
        </p:nvSpPr>
        <p:spPr>
          <a:xfrm>
            <a:off x="70855" y="4627330"/>
            <a:ext cx="1467000" cy="57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TDE layer</a:t>
            </a:r>
          </a:p>
          <a:p>
            <a:r>
              <a:rPr lang="fr-FR" sz="1800" b="0" dirty="0"/>
              <a:t>4096 </a:t>
            </a:r>
            <a:r>
              <a:rPr lang="fr-FR" sz="1800" b="0" dirty="0" err="1"/>
              <a:t>TDEs</a:t>
            </a:r>
            <a:endParaRPr lang="nl-NL" sz="1800" b="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BE68BC-57D6-4CA8-B55C-A0A92F14C3A8}"/>
              </a:ext>
            </a:extLst>
          </p:cNvPr>
          <p:cNvSpPr txBox="1">
            <a:spLocks/>
          </p:cNvSpPr>
          <p:nvPr/>
        </p:nvSpPr>
        <p:spPr>
          <a:xfrm>
            <a:off x="3106818" y="852670"/>
            <a:ext cx="968236" cy="30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err="1"/>
              <a:t>Zero</a:t>
            </a:r>
            <a:endParaRPr lang="nl-NL" b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F24206C-12A2-4109-9F77-B461ACA5A5F7}"/>
              </a:ext>
            </a:extLst>
          </p:cNvPr>
          <p:cNvSpPr txBox="1">
            <a:spLocks/>
          </p:cNvSpPr>
          <p:nvPr/>
        </p:nvSpPr>
        <p:spPr>
          <a:xfrm>
            <a:off x="70855" y="852670"/>
            <a:ext cx="1299631" cy="306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Digit</a:t>
            </a:r>
            <a:endParaRPr lang="nl-NL" sz="18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D4363A-10E2-45F1-AFC4-B20037AF8DB4}"/>
              </a:ext>
            </a:extLst>
          </p:cNvPr>
          <p:cNvSpPr txBox="1">
            <a:spLocks/>
          </p:cNvSpPr>
          <p:nvPr/>
        </p:nvSpPr>
        <p:spPr>
          <a:xfrm>
            <a:off x="6528868" y="852670"/>
            <a:ext cx="968236" cy="30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/>
              <a:t>One</a:t>
            </a:r>
            <a:endParaRPr lang="nl-NL" b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FD967BF-8D03-4A37-B315-CA92CAEDC170}"/>
              </a:ext>
            </a:extLst>
          </p:cNvPr>
          <p:cNvSpPr txBox="1">
            <a:spLocks/>
          </p:cNvSpPr>
          <p:nvPr/>
        </p:nvSpPr>
        <p:spPr>
          <a:xfrm>
            <a:off x="9907536" y="852670"/>
            <a:ext cx="968236" cy="30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err="1"/>
              <a:t>Two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7722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33B23-1411-4F47-8961-ADB6349F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Spotting on </a:t>
            </a:r>
            <a:r>
              <a:rPr lang="en-US" dirty="0" err="1"/>
              <a:t>Loihi</a:t>
            </a:r>
            <a:r>
              <a:rPr lang="en-US" dirty="0"/>
              <a:t> using the Time Difference Encoder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3A31DC-F60E-47C7-BEC4-0C00CD04B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5EE24-B497-46A3-AEF8-34CEF29275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7B19B-8E59-44FA-959D-DF5EC179E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b="1"/>
              <a:t>Lyes Khacef</a:t>
            </a:r>
            <a:r>
              <a:rPr lang="en-US"/>
              <a:t> – Postdoctoral Researcher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B70867-7D7C-4AA2-B121-6BFE55A8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4" y="1159451"/>
            <a:ext cx="5941162" cy="425877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91610-DC64-46F5-B089-A1DB0B8CCE97}"/>
              </a:ext>
            </a:extLst>
          </p:cNvPr>
          <p:cNvSpPr txBox="1">
            <a:spLocks/>
          </p:cNvSpPr>
          <p:nvPr/>
        </p:nvSpPr>
        <p:spPr>
          <a:xfrm>
            <a:off x="185454" y="5693964"/>
            <a:ext cx="4012005" cy="52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Network </a:t>
            </a:r>
            <a:r>
              <a:rPr lang="fr-FR" sz="1800" b="0" dirty="0" err="1"/>
              <a:t>topology</a:t>
            </a:r>
            <a:r>
              <a:rPr lang="fr-FR" sz="1800" b="0" dirty="0"/>
              <a:t>: Input-256-256-242</a:t>
            </a:r>
            <a:endParaRPr lang="nl-NL" sz="1800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93DD33-FA6D-4D7E-8045-794C53DBFE34}"/>
              </a:ext>
            </a:extLst>
          </p:cNvPr>
          <p:cNvSpPr txBox="1">
            <a:spLocks/>
          </p:cNvSpPr>
          <p:nvPr/>
        </p:nvSpPr>
        <p:spPr>
          <a:xfrm>
            <a:off x="185454" y="870671"/>
            <a:ext cx="2890255" cy="41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Preliminary </a:t>
            </a:r>
            <a:r>
              <a:rPr lang="fr-FR" sz="1800" dirty="0" err="1"/>
              <a:t>results</a:t>
            </a:r>
            <a:r>
              <a:rPr lang="fr-FR" sz="1800" dirty="0"/>
              <a:t>:</a:t>
            </a:r>
            <a:endParaRPr lang="nl-NL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F97CC4-C40B-449E-BF08-E3B15DCA797A}"/>
              </a:ext>
            </a:extLst>
          </p:cNvPr>
          <p:cNvSpPr txBox="1">
            <a:spLocks/>
          </p:cNvSpPr>
          <p:nvPr/>
        </p:nvSpPr>
        <p:spPr>
          <a:xfrm>
            <a:off x="6433854" y="870670"/>
            <a:ext cx="4982291" cy="4823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Ongoing</a:t>
            </a:r>
            <a:r>
              <a:rPr lang="fr-FR" sz="1800" dirty="0"/>
              <a:t> </a:t>
            </a:r>
            <a:r>
              <a:rPr lang="fr-FR" sz="1800" dirty="0" err="1"/>
              <a:t>work</a:t>
            </a:r>
            <a:r>
              <a:rPr lang="fr-FR" sz="1800" dirty="0"/>
              <a:t>:</a:t>
            </a:r>
          </a:p>
          <a:p>
            <a:endParaRPr lang="fr-FR" sz="1800" dirty="0"/>
          </a:p>
          <a:p>
            <a:r>
              <a:rPr lang="fr-FR" sz="1800" dirty="0"/>
              <a:t>Tune the TDE time constants:</a:t>
            </a:r>
          </a:p>
          <a:p>
            <a:r>
              <a:rPr lang="fr-FR" sz="1800" b="0" dirty="0"/>
              <a:t>1- Use information </a:t>
            </a:r>
            <a:r>
              <a:rPr lang="fr-FR" sz="1800" b="0" dirty="0" err="1"/>
              <a:t>theory</a:t>
            </a:r>
            <a:r>
              <a:rPr lang="fr-FR" sz="1800" b="0" dirty="0"/>
              <a:t> for a first approximation</a:t>
            </a:r>
          </a:p>
          <a:p>
            <a:r>
              <a:rPr lang="fr-FR" sz="1800" b="0" dirty="0"/>
              <a:t>2- Train the TDE time constants </a:t>
            </a:r>
            <a:r>
              <a:rPr lang="fr-FR" sz="1800" b="0" dirty="0" err="1"/>
              <a:t>based</a:t>
            </a:r>
            <a:r>
              <a:rPr lang="fr-FR" sz="1800" b="0" dirty="0"/>
              <a:t> on [*].</a:t>
            </a:r>
          </a:p>
          <a:p>
            <a:endParaRPr lang="fr-FR" sz="1800" b="0" dirty="0"/>
          </a:p>
          <a:p>
            <a:r>
              <a:rPr lang="fr-FR" sz="1800" dirty="0" err="1"/>
              <a:t>Minimize</a:t>
            </a:r>
            <a:r>
              <a:rPr lang="fr-FR" sz="1800" dirty="0"/>
              <a:t> the </a:t>
            </a:r>
            <a:r>
              <a:rPr lang="fr-FR" sz="1800" dirty="0" err="1"/>
              <a:t>number</a:t>
            </a:r>
            <a:r>
              <a:rPr lang="fr-FR" sz="1800" dirty="0"/>
              <a:t> of </a:t>
            </a:r>
            <a:r>
              <a:rPr lang="fr-FR" sz="1800" dirty="0" err="1"/>
              <a:t>required</a:t>
            </a:r>
            <a:r>
              <a:rPr lang="fr-FR" sz="1800" dirty="0"/>
              <a:t> </a:t>
            </a:r>
            <a:r>
              <a:rPr lang="fr-FR" sz="1800" dirty="0" err="1"/>
              <a:t>TDEs</a:t>
            </a:r>
            <a:r>
              <a:rPr lang="fr-FR" sz="1800" dirty="0"/>
              <a:t>:</a:t>
            </a:r>
          </a:p>
          <a:p>
            <a:r>
              <a:rPr lang="fr-FR" sz="1800" b="0" dirty="0" err="1"/>
              <a:t>Adding</a:t>
            </a:r>
            <a:r>
              <a:rPr lang="fr-FR" sz="1800" b="0" dirty="0"/>
              <a:t> a L2 </a:t>
            </a:r>
            <a:r>
              <a:rPr lang="fr-FR" sz="1800" b="0" dirty="0" err="1"/>
              <a:t>regularization</a:t>
            </a:r>
            <a:r>
              <a:rPr lang="fr-FR" sz="1800" b="0" dirty="0"/>
              <a:t> on the first layer </a:t>
            </a:r>
            <a:r>
              <a:rPr lang="fr-FR" sz="1800" b="0" dirty="0" err="1"/>
              <a:t>weights</a:t>
            </a:r>
            <a:r>
              <a:rPr lang="fr-FR" sz="1800" b="0" dirty="0"/>
              <a:t> to </a:t>
            </a:r>
            <a:r>
              <a:rPr lang="fr-FR" sz="1800" b="0" dirty="0" err="1"/>
              <a:t>increase</a:t>
            </a:r>
            <a:r>
              <a:rPr lang="fr-FR" sz="1800" b="0" dirty="0"/>
              <a:t> </a:t>
            </a:r>
            <a:r>
              <a:rPr lang="fr-FR" sz="1800" b="0" dirty="0" err="1"/>
              <a:t>sparsity</a:t>
            </a:r>
            <a:r>
              <a:rPr lang="fr-FR" sz="1800" b="0" dirty="0"/>
              <a:t> -&gt; </a:t>
            </a:r>
            <a:r>
              <a:rPr lang="fr-FR" sz="1800" b="0" dirty="0" err="1"/>
              <a:t>pruning</a:t>
            </a:r>
            <a:r>
              <a:rPr lang="fr-FR" sz="1800" b="0" dirty="0"/>
              <a:t> of 50% of </a:t>
            </a:r>
            <a:r>
              <a:rPr lang="fr-FR" sz="1800" b="0" dirty="0" err="1"/>
              <a:t>TDEs</a:t>
            </a:r>
            <a:r>
              <a:rPr lang="fr-FR" sz="1800" b="0" dirty="0"/>
              <a:t>.</a:t>
            </a:r>
          </a:p>
          <a:p>
            <a:endParaRPr lang="fr-FR" sz="1800" b="0" dirty="0"/>
          </a:p>
          <a:p>
            <a:r>
              <a:rPr lang="fr-FR" sz="1800" dirty="0" err="1"/>
              <a:t>Deploy</a:t>
            </a:r>
            <a:r>
              <a:rPr lang="fr-FR" sz="1800" dirty="0"/>
              <a:t> the TDE + </a:t>
            </a:r>
            <a:r>
              <a:rPr lang="fr-FR" sz="1800" dirty="0" err="1"/>
              <a:t>trained</a:t>
            </a:r>
            <a:r>
              <a:rPr lang="fr-FR" sz="1800" dirty="0"/>
              <a:t> net on </a:t>
            </a:r>
            <a:r>
              <a:rPr lang="fr-FR" sz="1800" dirty="0" err="1"/>
              <a:t>Loihi</a:t>
            </a:r>
            <a:r>
              <a:rPr lang="fr-FR" sz="1800" dirty="0"/>
              <a:t>:</a:t>
            </a:r>
          </a:p>
          <a:p>
            <a:r>
              <a:rPr lang="fr-FR" sz="1800" b="0" dirty="0" err="1"/>
              <a:t>Connect</a:t>
            </a:r>
            <a:r>
              <a:rPr lang="fr-FR" sz="1800" b="0" dirty="0"/>
              <a:t> the </a:t>
            </a:r>
            <a:r>
              <a:rPr lang="fr-FR" sz="1800" b="0" dirty="0" err="1"/>
              <a:t>KapohoBay</a:t>
            </a:r>
            <a:r>
              <a:rPr lang="fr-FR" sz="1800" b="0" dirty="0"/>
              <a:t> to </a:t>
            </a:r>
            <a:r>
              <a:rPr lang="fr-FR" sz="1800" b="0" dirty="0" err="1"/>
              <a:t>OpenNAS</a:t>
            </a:r>
            <a:r>
              <a:rPr lang="fr-FR" sz="1800" b="0" dirty="0"/>
              <a:t>.</a:t>
            </a:r>
          </a:p>
          <a:p>
            <a:endParaRPr lang="fr-FR" sz="1800" dirty="0"/>
          </a:p>
          <a:p>
            <a:endParaRPr lang="nl-NL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1134E3-A8D8-467B-8B6A-085F05481116}"/>
              </a:ext>
            </a:extLst>
          </p:cNvPr>
          <p:cNvSpPr txBox="1"/>
          <p:nvPr/>
        </p:nvSpPr>
        <p:spPr>
          <a:xfrm>
            <a:off x="61231" y="6276109"/>
            <a:ext cx="772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[*] [</a:t>
            </a:r>
            <a:r>
              <a:rPr lang="en-US" sz="1200" dirty="0"/>
              <a:t>Incorporating Learnable Membrane Time Constant to Enhance Learning of Spiking Neural Networks, Wei Fang et al</a:t>
            </a:r>
            <a:r>
              <a:rPr lang="fr-FR" sz="1200" dirty="0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563661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280</Words>
  <Application>Microsoft Office PowerPoint</Application>
  <PresentationFormat>Grand écran</PresentationFormat>
  <Paragraphs>46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Bio-Inspired Circuits and Systems (BICS) Team – INRC Work Group  Keyword Spotting on Loihi using the  Time Difference Encoder  Lyes Khacef and Elisabetta Chicca</vt:lpstr>
      <vt:lpstr>Keyword Spotting on Loihi using the Time Difference Encoder</vt:lpstr>
      <vt:lpstr>Keyword Spotting on Loihi using the Time Difference Encoder</vt:lpstr>
      <vt:lpstr>Keyword Spotting on Loihi using the Time Difference Encoder</vt:lpstr>
      <vt:lpstr>Keyword Spotting on Loihi using the Time Difference Encoder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Lyes Khacef</dc:creator>
  <cp:lastModifiedBy>Lyes Khacef</cp:lastModifiedBy>
  <cp:revision>223</cp:revision>
  <dcterms:created xsi:type="dcterms:W3CDTF">2019-03-14T15:56:04Z</dcterms:created>
  <dcterms:modified xsi:type="dcterms:W3CDTF">2021-05-26T14:59:43Z</dcterms:modified>
</cp:coreProperties>
</file>