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sldIdLst>
    <p:sldId id="2134096537" r:id="rId5"/>
    <p:sldId id="2134096539" r:id="rId6"/>
    <p:sldId id="2134096576" r:id="rId7"/>
    <p:sldId id="2134096577" r:id="rId8"/>
    <p:sldId id="2134096578" r:id="rId9"/>
    <p:sldId id="614" r:id="rId10"/>
    <p:sldId id="2134096592" r:id="rId11"/>
    <p:sldId id="2134096571" r:id="rId12"/>
    <p:sldId id="2134096573" r:id="rId13"/>
    <p:sldId id="2134096574" r:id="rId14"/>
    <p:sldId id="259" r:id="rId15"/>
    <p:sldId id="213409657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000000-0000-0000-0000-000000000000}" v="3" dt="2021-03-24T15:22:34.173"/>
    <p1510:client id="{3122C09F-C027-0000-C39A-BFC5D93DCB52}" v="23" dt="2021-04-20T15:47:14.516"/>
    <p1510:client id="{6AAE3569-320B-2CB2-F471-943EAC2BA216}" v="74" dt="2021-03-24T12:23:50.590"/>
    <p1510:client id="{7FC5BF3D-18D4-4E0F-8BD0-922ABF7E11FE}" v="95" dt="2021-03-23T17:03:57.612"/>
    <p1510:client id="{8F271B85-0DF4-6252-103A-84442F1ED03F}" v="96" dt="2021-03-23T20:53:45.665"/>
    <p1510:client id="{9B24B79F-D0A4-0000-9F73-958E17654D2A}" v="407" dt="2021-03-23T17:31:14.477"/>
    <p1510:client id="{D3E83E2C-AFCA-3498-79AE-102CBFB7CE34}" v="2089" dt="2021-04-20T14:56:23.017"/>
    <p1510:client id="{FB880975-7162-4C5E-951A-F8F32D5E8154}" v="187" dt="2021-03-24T15:52:36.049"/>
    <p1510:client id="{FBB4DC8C-6139-4A80-AA81-8354AB827C98}" v="1500" dt="2021-03-24T00:40:37.0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90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dy, E Paxon" userId="2dec2d21-3ef0-4c4e-833e-9b0bd578ea33" providerId="ADAL" clId="{FB880975-7162-4C5E-951A-F8F32D5E8154}"/>
    <pc:docChg chg="custSel addSld delSld modSld sldOrd">
      <pc:chgData name="Frady, E Paxon" userId="2dec2d21-3ef0-4c4e-833e-9b0bd578ea33" providerId="ADAL" clId="{FB880975-7162-4C5E-951A-F8F32D5E8154}" dt="2021-03-24T15:52:36.051" v="247" actId="20577"/>
      <pc:docMkLst>
        <pc:docMk/>
      </pc:docMkLst>
      <pc:sldChg chg="add">
        <pc:chgData name="Frady, E Paxon" userId="2dec2d21-3ef0-4c4e-833e-9b0bd578ea33" providerId="ADAL" clId="{FB880975-7162-4C5E-951A-F8F32D5E8154}" dt="2021-03-24T15:23:44.259" v="0"/>
        <pc:sldMkLst>
          <pc:docMk/>
          <pc:sldMk cId="3997436995" sldId="382"/>
        </pc:sldMkLst>
      </pc:sldChg>
      <pc:sldChg chg="addSp delSp modSp add mod">
        <pc:chgData name="Frady, E Paxon" userId="2dec2d21-3ef0-4c4e-833e-9b0bd578ea33" providerId="ADAL" clId="{FB880975-7162-4C5E-951A-F8F32D5E8154}" dt="2021-03-24T15:51:30.739" v="163" actId="20577"/>
        <pc:sldMkLst>
          <pc:docMk/>
          <pc:sldMk cId="4028176389" sldId="416"/>
        </pc:sldMkLst>
        <pc:spChg chg="add mod">
          <ac:chgData name="Frady, E Paxon" userId="2dec2d21-3ef0-4c4e-833e-9b0bd578ea33" providerId="ADAL" clId="{FB880975-7162-4C5E-951A-F8F32D5E8154}" dt="2021-03-24T15:51:30.739" v="163" actId="20577"/>
          <ac:spMkLst>
            <pc:docMk/>
            <pc:sldMk cId="4028176389" sldId="416"/>
            <ac:spMk id="3" creationId="{619CC43E-12DE-4437-87D7-196E45E32568}"/>
          </ac:spMkLst>
        </pc:spChg>
        <pc:spChg chg="del">
          <ac:chgData name="Frady, E Paxon" userId="2dec2d21-3ef0-4c4e-833e-9b0bd578ea33" providerId="ADAL" clId="{FB880975-7162-4C5E-951A-F8F32D5E8154}" dt="2021-03-24T15:29:09.305" v="3" actId="478"/>
          <ac:spMkLst>
            <pc:docMk/>
            <pc:sldMk cId="4028176389" sldId="416"/>
            <ac:spMk id="6" creationId="{71305C20-09EE-4DF7-8330-F2246C2E8329}"/>
          </ac:spMkLst>
        </pc:spChg>
        <pc:picChg chg="mod">
          <ac:chgData name="Frady, E Paxon" userId="2dec2d21-3ef0-4c4e-833e-9b0bd578ea33" providerId="ADAL" clId="{FB880975-7162-4C5E-951A-F8F32D5E8154}" dt="2021-03-24T15:49:38.998" v="73" actId="1076"/>
          <ac:picMkLst>
            <pc:docMk/>
            <pc:sldMk cId="4028176389" sldId="416"/>
            <ac:picMk id="5" creationId="{7A5CBCC2-FFF1-4465-9D11-946870A9F5BD}"/>
          </ac:picMkLst>
        </pc:picChg>
      </pc:sldChg>
      <pc:sldChg chg="addSp modSp add mod">
        <pc:chgData name="Frady, E Paxon" userId="2dec2d21-3ef0-4c4e-833e-9b0bd578ea33" providerId="ADAL" clId="{FB880975-7162-4C5E-951A-F8F32D5E8154}" dt="2021-03-24T15:50:03.561" v="117" actId="1076"/>
        <pc:sldMkLst>
          <pc:docMk/>
          <pc:sldMk cId="3235643627" sldId="423"/>
        </pc:sldMkLst>
        <pc:spChg chg="mod">
          <ac:chgData name="Frady, E Paxon" userId="2dec2d21-3ef0-4c4e-833e-9b0bd578ea33" providerId="ADAL" clId="{FB880975-7162-4C5E-951A-F8F32D5E8154}" dt="2021-03-24T15:49:51.753" v="115" actId="20577"/>
          <ac:spMkLst>
            <pc:docMk/>
            <pc:sldMk cId="3235643627" sldId="423"/>
            <ac:spMk id="2" creationId="{151653F9-0FD4-4310-BFF6-E4E0E852363D}"/>
          </ac:spMkLst>
        </pc:spChg>
        <pc:spChg chg="add mod">
          <ac:chgData name="Frady, E Paxon" userId="2dec2d21-3ef0-4c4e-833e-9b0bd578ea33" providerId="ADAL" clId="{FB880975-7162-4C5E-951A-F8F32D5E8154}" dt="2021-03-24T15:49:58.993" v="116" actId="1076"/>
          <ac:spMkLst>
            <pc:docMk/>
            <pc:sldMk cId="3235643627" sldId="423"/>
            <ac:spMk id="3" creationId="{A5F6C23E-ADA4-4EE9-90AA-5B2E26895DD0}"/>
          </ac:spMkLst>
        </pc:spChg>
        <pc:spChg chg="add mod">
          <ac:chgData name="Frady, E Paxon" userId="2dec2d21-3ef0-4c4e-833e-9b0bd578ea33" providerId="ADAL" clId="{FB880975-7162-4C5E-951A-F8F32D5E8154}" dt="2021-03-24T15:50:03.561" v="117" actId="1076"/>
          <ac:spMkLst>
            <pc:docMk/>
            <pc:sldMk cId="3235643627" sldId="423"/>
            <ac:spMk id="5" creationId="{5C255990-9E4A-454F-ACB0-507A5267D2B0}"/>
          </ac:spMkLst>
        </pc:spChg>
        <pc:picChg chg="mod modCrop">
          <ac:chgData name="Frady, E Paxon" userId="2dec2d21-3ef0-4c4e-833e-9b0bd578ea33" providerId="ADAL" clId="{FB880975-7162-4C5E-951A-F8F32D5E8154}" dt="2021-03-24T15:36:48.474" v="58" actId="1076"/>
          <ac:picMkLst>
            <pc:docMk/>
            <pc:sldMk cId="3235643627" sldId="423"/>
            <ac:picMk id="4" creationId="{DBD9E118-494D-432F-B5A7-62888641FC07}"/>
          </ac:picMkLst>
        </pc:picChg>
      </pc:sldChg>
      <pc:sldChg chg="add">
        <pc:chgData name="Frady, E Paxon" userId="2dec2d21-3ef0-4c4e-833e-9b0bd578ea33" providerId="ADAL" clId="{FB880975-7162-4C5E-951A-F8F32D5E8154}" dt="2021-03-24T15:26:19.231" v="2"/>
        <pc:sldMkLst>
          <pc:docMk/>
          <pc:sldMk cId="250993992" sldId="2134096572"/>
        </pc:sldMkLst>
      </pc:sldChg>
      <pc:sldChg chg="addSp modSp new mod ord">
        <pc:chgData name="Frady, E Paxon" userId="2dec2d21-3ef0-4c4e-833e-9b0bd578ea33" providerId="ADAL" clId="{FB880975-7162-4C5E-951A-F8F32D5E8154}" dt="2021-03-24T15:42:34.922" v="72"/>
        <pc:sldMkLst>
          <pc:docMk/>
          <pc:sldMk cId="3607056740" sldId="2134096584"/>
        </pc:sldMkLst>
        <pc:spChg chg="mod">
          <ac:chgData name="Frady, E Paxon" userId="2dec2d21-3ef0-4c4e-833e-9b0bd578ea33" providerId="ADAL" clId="{FB880975-7162-4C5E-951A-F8F32D5E8154}" dt="2021-03-24T15:29:44.213" v="31" actId="20577"/>
          <ac:spMkLst>
            <pc:docMk/>
            <pc:sldMk cId="3607056740" sldId="2134096584"/>
            <ac:spMk id="2" creationId="{BE3E12EE-C39E-4197-982E-03DAE733ECD4}"/>
          </ac:spMkLst>
        </pc:spChg>
        <pc:picChg chg="add mod">
          <ac:chgData name="Frady, E Paxon" userId="2dec2d21-3ef0-4c4e-833e-9b0bd578ea33" providerId="ADAL" clId="{FB880975-7162-4C5E-951A-F8F32D5E8154}" dt="2021-03-24T15:30:17.941" v="34" actId="1076"/>
          <ac:picMkLst>
            <pc:docMk/>
            <pc:sldMk cId="3607056740" sldId="2134096584"/>
            <ac:picMk id="3" creationId="{68CD6EC2-439A-4BCC-B45B-8B0A079F2D34}"/>
          </ac:picMkLst>
        </pc:picChg>
        <pc:picChg chg="add mod">
          <ac:chgData name="Frady, E Paxon" userId="2dec2d21-3ef0-4c4e-833e-9b0bd578ea33" providerId="ADAL" clId="{FB880975-7162-4C5E-951A-F8F32D5E8154}" dt="2021-03-24T15:35:10.657" v="49" actId="1076"/>
          <ac:picMkLst>
            <pc:docMk/>
            <pc:sldMk cId="3607056740" sldId="2134096584"/>
            <ac:picMk id="4" creationId="{3159DCED-3D8B-46E4-9EC0-A877D8B6D423}"/>
          </ac:picMkLst>
        </pc:picChg>
        <pc:picChg chg="add mod">
          <ac:chgData name="Frady, E Paxon" userId="2dec2d21-3ef0-4c4e-833e-9b0bd578ea33" providerId="ADAL" clId="{FB880975-7162-4C5E-951A-F8F32D5E8154}" dt="2021-03-24T15:35:04.057" v="47" actId="1076"/>
          <ac:picMkLst>
            <pc:docMk/>
            <pc:sldMk cId="3607056740" sldId="2134096584"/>
            <ac:picMk id="5" creationId="{D896B2D9-BC72-4B00-88AF-6C7688312803}"/>
          </ac:picMkLst>
        </pc:picChg>
        <pc:picChg chg="add mod">
          <ac:chgData name="Frady, E Paxon" userId="2dec2d21-3ef0-4c4e-833e-9b0bd578ea33" providerId="ADAL" clId="{FB880975-7162-4C5E-951A-F8F32D5E8154}" dt="2021-03-24T15:35:08.003" v="48" actId="1076"/>
          <ac:picMkLst>
            <pc:docMk/>
            <pc:sldMk cId="3607056740" sldId="2134096584"/>
            <ac:picMk id="6" creationId="{1C034B84-315F-4661-9BF7-85C494D40B9E}"/>
          </ac:picMkLst>
        </pc:picChg>
        <pc:picChg chg="add mod">
          <ac:chgData name="Frady, E Paxon" userId="2dec2d21-3ef0-4c4e-833e-9b0bd578ea33" providerId="ADAL" clId="{FB880975-7162-4C5E-951A-F8F32D5E8154}" dt="2021-03-24T15:36:03.452" v="54" actId="1076"/>
          <ac:picMkLst>
            <pc:docMk/>
            <pc:sldMk cId="3607056740" sldId="2134096584"/>
            <ac:picMk id="7" creationId="{12CD1416-1F48-48A4-98B3-A50B0ECDA9B5}"/>
          </ac:picMkLst>
        </pc:picChg>
      </pc:sldChg>
      <pc:sldChg chg="new del">
        <pc:chgData name="Frady, E Paxon" userId="2dec2d21-3ef0-4c4e-833e-9b0bd578ea33" providerId="ADAL" clId="{FB880975-7162-4C5E-951A-F8F32D5E8154}" dt="2021-03-24T15:34:38.648" v="46" actId="47"/>
        <pc:sldMkLst>
          <pc:docMk/>
          <pc:sldMk cId="257643409" sldId="2134096585"/>
        </pc:sldMkLst>
      </pc:sldChg>
      <pc:sldChg chg="addSp delSp modSp new mod">
        <pc:chgData name="Frady, E Paxon" userId="2dec2d21-3ef0-4c4e-833e-9b0bd578ea33" providerId="ADAL" clId="{FB880975-7162-4C5E-951A-F8F32D5E8154}" dt="2021-03-24T15:52:36.051" v="247" actId="20577"/>
        <pc:sldMkLst>
          <pc:docMk/>
          <pc:sldMk cId="2543738064" sldId="2134096585"/>
        </pc:sldMkLst>
        <pc:spChg chg="mod">
          <ac:chgData name="Frady, E Paxon" userId="2dec2d21-3ef0-4c4e-833e-9b0bd578ea33" providerId="ADAL" clId="{FB880975-7162-4C5E-951A-F8F32D5E8154}" dt="2021-03-24T15:52:36.051" v="247" actId="20577"/>
          <ac:spMkLst>
            <pc:docMk/>
            <pc:sldMk cId="2543738064" sldId="2134096585"/>
            <ac:spMk id="2" creationId="{825681E5-3D3F-48EB-85F2-8D41B08C78BE}"/>
          </ac:spMkLst>
        </pc:spChg>
        <pc:spChg chg="add mod">
          <ac:chgData name="Frady, E Paxon" userId="2dec2d21-3ef0-4c4e-833e-9b0bd578ea33" providerId="ADAL" clId="{FB880975-7162-4C5E-951A-F8F32D5E8154}" dt="2021-03-24T15:52:15.676" v="192" actId="20577"/>
          <ac:spMkLst>
            <pc:docMk/>
            <pc:sldMk cId="2543738064" sldId="2134096585"/>
            <ac:spMk id="5" creationId="{E10791AA-A779-42E0-9930-388FB038EE77}"/>
          </ac:spMkLst>
        </pc:spChg>
        <pc:picChg chg="add del mod">
          <ac:chgData name="Frady, E Paxon" userId="2dec2d21-3ef0-4c4e-833e-9b0bd578ea33" providerId="ADAL" clId="{FB880975-7162-4C5E-951A-F8F32D5E8154}" dt="2021-03-24T15:50:35.724" v="121" actId="21"/>
          <ac:picMkLst>
            <pc:docMk/>
            <pc:sldMk cId="2543738064" sldId="2134096585"/>
            <ac:picMk id="3" creationId="{3AE9F736-B51A-498E-922C-81184C0C2594}"/>
          </ac:picMkLst>
        </pc:picChg>
        <pc:picChg chg="add mod">
          <ac:chgData name="Frady, E Paxon" userId="2dec2d21-3ef0-4c4e-833e-9b0bd578ea33" providerId="ADAL" clId="{FB880975-7162-4C5E-951A-F8F32D5E8154}" dt="2021-03-24T15:51:52.889" v="165" actId="1076"/>
          <ac:picMkLst>
            <pc:docMk/>
            <pc:sldMk cId="2543738064" sldId="2134096585"/>
            <ac:picMk id="4" creationId="{C2C5422D-1DA4-4B88-B99B-A768146C29CC}"/>
          </ac:picMkLst>
        </pc:picChg>
      </pc:sldChg>
      <pc:sldChg chg="addSp delSp modSp new del mod">
        <pc:chgData name="Frady, E Paxon" userId="2dec2d21-3ef0-4c4e-833e-9b0bd578ea33" providerId="ADAL" clId="{FB880975-7162-4C5E-951A-F8F32D5E8154}" dt="2021-03-24T15:51:14.473" v="152" actId="47"/>
        <pc:sldMkLst>
          <pc:docMk/>
          <pc:sldMk cId="4120484976" sldId="2134096586"/>
        </pc:sldMkLst>
        <pc:picChg chg="add del mod">
          <ac:chgData name="Frady, E Paxon" userId="2dec2d21-3ef0-4c4e-833e-9b0bd578ea33" providerId="ADAL" clId="{FB880975-7162-4C5E-951A-F8F32D5E8154}" dt="2021-03-24T15:51:12.744" v="151" actId="478"/>
          <ac:picMkLst>
            <pc:docMk/>
            <pc:sldMk cId="4120484976" sldId="2134096586"/>
            <ac:picMk id="3" creationId="{CD9E1184-13BD-4F10-87BD-C3522E99DFE0}"/>
          </ac:picMkLst>
        </pc:picChg>
      </pc:sldChg>
    </pc:docChg>
  </pc:docChgLst>
  <pc:docChgLst>
    <pc:chgData name="Sandamirskaya, Yulia" userId="S::yulia.sandamirskaya@intel.com::6d8d409e-01a9-4895-bb13-9d51e921e8f6" providerId="AD" clId="Web-{3122C09F-C027-0000-C39A-BFC5D93DCB52}"/>
    <pc:docChg chg="delSld modSld sldOrd">
      <pc:chgData name="Sandamirskaya, Yulia" userId="S::yulia.sandamirskaya@intel.com::6d8d409e-01a9-4895-bb13-9d51e921e8f6" providerId="AD" clId="Web-{3122C09F-C027-0000-C39A-BFC5D93DCB52}" dt="2021-04-20T15:47:14.516" v="13"/>
      <pc:docMkLst>
        <pc:docMk/>
      </pc:docMkLst>
      <pc:sldChg chg="modSp">
        <pc:chgData name="Sandamirskaya, Yulia" userId="S::yulia.sandamirskaya@intel.com::6d8d409e-01a9-4895-bb13-9d51e921e8f6" providerId="AD" clId="Web-{3122C09F-C027-0000-C39A-BFC5D93DCB52}" dt="2021-04-20T15:46:49.906" v="7" actId="20577"/>
        <pc:sldMkLst>
          <pc:docMk/>
          <pc:sldMk cId="421612424" sldId="2134096537"/>
        </pc:sldMkLst>
        <pc:spChg chg="mod">
          <ac:chgData name="Sandamirskaya, Yulia" userId="S::yulia.sandamirskaya@intel.com::6d8d409e-01a9-4895-bb13-9d51e921e8f6" providerId="AD" clId="Web-{3122C09F-C027-0000-C39A-BFC5D93DCB52}" dt="2021-04-20T15:46:49.906" v="7" actId="20577"/>
          <ac:spMkLst>
            <pc:docMk/>
            <pc:sldMk cId="421612424" sldId="2134096537"/>
            <ac:spMk id="3" creationId="{7D6BA381-4EC3-48B3-B6EB-BEB3DDE24DFB}"/>
          </ac:spMkLst>
        </pc:spChg>
      </pc:sldChg>
      <pc:sldChg chg="ord">
        <pc:chgData name="Sandamirskaya, Yulia" userId="S::yulia.sandamirskaya@intel.com::6d8d409e-01a9-4895-bb13-9d51e921e8f6" providerId="AD" clId="Web-{3122C09F-C027-0000-C39A-BFC5D93DCB52}" dt="2021-04-20T15:47:06.891" v="11"/>
        <pc:sldMkLst>
          <pc:docMk/>
          <pc:sldMk cId="3396985971" sldId="2134096539"/>
        </pc:sldMkLst>
      </pc:sldChg>
      <pc:sldChg chg="del">
        <pc:chgData name="Sandamirskaya, Yulia" userId="S::yulia.sandamirskaya@intel.com::6d8d409e-01a9-4895-bb13-9d51e921e8f6" providerId="AD" clId="Web-{3122C09F-C027-0000-C39A-BFC5D93DCB52}" dt="2021-04-20T15:47:14.516" v="13"/>
        <pc:sldMkLst>
          <pc:docMk/>
          <pc:sldMk cId="1097162416" sldId="2134096550"/>
        </pc:sldMkLst>
      </pc:sldChg>
      <pc:sldChg chg="del">
        <pc:chgData name="Sandamirskaya, Yulia" userId="S::yulia.sandamirskaya@intel.com::6d8d409e-01a9-4895-bb13-9d51e921e8f6" providerId="AD" clId="Web-{3122C09F-C027-0000-C39A-BFC5D93DCB52}" dt="2021-04-20T15:47:11.579" v="12"/>
        <pc:sldMkLst>
          <pc:docMk/>
          <pc:sldMk cId="2811195051" sldId="2134096580"/>
        </pc:sldMkLst>
      </pc:sldChg>
      <pc:sldChg chg="del">
        <pc:chgData name="Sandamirskaya, Yulia" userId="S::yulia.sandamirskaya@intel.com::6d8d409e-01a9-4895-bb13-9d51e921e8f6" providerId="AD" clId="Web-{3122C09F-C027-0000-C39A-BFC5D93DCB52}" dt="2021-04-20T15:46:52.594" v="8"/>
        <pc:sldMkLst>
          <pc:docMk/>
          <pc:sldMk cId="2203308929" sldId="2134096593"/>
        </pc:sldMkLst>
      </pc:sldChg>
      <pc:sldChg chg="del">
        <pc:chgData name="Sandamirskaya, Yulia" userId="S::yulia.sandamirskaya@intel.com::6d8d409e-01a9-4895-bb13-9d51e921e8f6" providerId="AD" clId="Web-{3122C09F-C027-0000-C39A-BFC5D93DCB52}" dt="2021-04-20T15:46:57.375" v="10"/>
        <pc:sldMkLst>
          <pc:docMk/>
          <pc:sldMk cId="2414230553" sldId="2134096594"/>
        </pc:sldMkLst>
      </pc:sldChg>
      <pc:sldChg chg="del">
        <pc:chgData name="Sandamirskaya, Yulia" userId="S::yulia.sandamirskaya@intel.com::6d8d409e-01a9-4895-bb13-9d51e921e8f6" providerId="AD" clId="Web-{3122C09F-C027-0000-C39A-BFC5D93DCB52}" dt="2021-04-20T15:46:54.766" v="9"/>
        <pc:sldMkLst>
          <pc:docMk/>
          <pc:sldMk cId="3700037429" sldId="2134096595"/>
        </pc:sldMkLst>
      </pc:sldChg>
    </pc:docChg>
  </pc:docChgLst>
  <pc:docChgLst>
    <pc:chgData name="Sommer, Friedrich" userId="S::friedrich.sommer@intel.com::d51563e3-ce5c-494e-be22-4de30384a0ad" providerId="AD" clId="Web-{D3E83E2C-AFCA-3498-79AE-102CBFB7CE34}"/>
    <pc:docChg chg="addSld delSld modSld">
      <pc:chgData name="Sommer, Friedrich" userId="S::friedrich.sommer@intel.com::d51563e3-ce5c-494e-be22-4de30384a0ad" providerId="AD" clId="Web-{D3E83E2C-AFCA-3498-79AE-102CBFB7CE34}" dt="2021-04-20T14:56:04.688" v="1007" actId="20577"/>
      <pc:docMkLst>
        <pc:docMk/>
      </pc:docMkLst>
      <pc:sldChg chg="modSp">
        <pc:chgData name="Sommer, Friedrich" userId="S::friedrich.sommer@intel.com::d51563e3-ce5c-494e-be22-4de30384a0ad" providerId="AD" clId="Web-{D3E83E2C-AFCA-3498-79AE-102CBFB7CE34}" dt="2021-04-19T19:13:01.968" v="878" actId="20577"/>
        <pc:sldMkLst>
          <pc:docMk/>
          <pc:sldMk cId="2556536234" sldId="2134096578"/>
        </pc:sldMkLst>
        <pc:spChg chg="mod">
          <ac:chgData name="Sommer, Friedrich" userId="S::friedrich.sommer@intel.com::d51563e3-ce5c-494e-be22-4de30384a0ad" providerId="AD" clId="Web-{D3E83E2C-AFCA-3498-79AE-102CBFB7CE34}" dt="2021-04-19T19:13:01.968" v="878" actId="20577"/>
          <ac:spMkLst>
            <pc:docMk/>
            <pc:sldMk cId="2556536234" sldId="2134096578"/>
            <ac:spMk id="2" creationId="{C6716557-B1EF-48C9-BB10-F60A258B7A04}"/>
          </ac:spMkLst>
        </pc:spChg>
      </pc:sldChg>
      <pc:sldChg chg="addSp modSp new">
        <pc:chgData name="Sommer, Friedrich" userId="S::friedrich.sommer@intel.com::d51563e3-ce5c-494e-be22-4de30384a0ad" providerId="AD" clId="Web-{D3E83E2C-AFCA-3498-79AE-102CBFB7CE34}" dt="2021-04-19T19:22:32.299" v="956" actId="20577"/>
        <pc:sldMkLst>
          <pc:docMk/>
          <pc:sldMk cId="2203308929" sldId="2134096593"/>
        </pc:sldMkLst>
        <pc:spChg chg="mod">
          <ac:chgData name="Sommer, Friedrich" userId="S::friedrich.sommer@intel.com::d51563e3-ce5c-494e-be22-4de30384a0ad" providerId="AD" clId="Web-{D3E83E2C-AFCA-3498-79AE-102CBFB7CE34}" dt="2021-04-19T19:11:21.009" v="868" actId="20577"/>
          <ac:spMkLst>
            <pc:docMk/>
            <pc:sldMk cId="2203308929" sldId="2134096593"/>
            <ac:spMk id="2" creationId="{38FB354D-3A8E-4F17-8201-562DAF8698B4}"/>
          </ac:spMkLst>
        </pc:spChg>
        <pc:spChg chg="add mod">
          <ac:chgData name="Sommer, Friedrich" userId="S::friedrich.sommer@intel.com::d51563e3-ce5c-494e-be22-4de30384a0ad" providerId="AD" clId="Web-{D3E83E2C-AFCA-3498-79AE-102CBFB7CE34}" dt="2021-04-19T19:22:32.299" v="956" actId="20577"/>
          <ac:spMkLst>
            <pc:docMk/>
            <pc:sldMk cId="2203308929" sldId="2134096593"/>
            <ac:spMk id="4" creationId="{18A61FCB-37C8-49D6-9EAD-D00DADD7DF0D}"/>
          </ac:spMkLst>
        </pc:spChg>
      </pc:sldChg>
      <pc:sldChg chg="addSp modSp new">
        <pc:chgData name="Sommer, Friedrich" userId="S::friedrich.sommer@intel.com::d51563e3-ce5c-494e-be22-4de30384a0ad" providerId="AD" clId="Web-{D3E83E2C-AFCA-3498-79AE-102CBFB7CE34}" dt="2021-04-19T19:11:14.306" v="866" actId="20577"/>
        <pc:sldMkLst>
          <pc:docMk/>
          <pc:sldMk cId="2414230553" sldId="2134096594"/>
        </pc:sldMkLst>
        <pc:spChg chg="mod">
          <ac:chgData name="Sommer, Friedrich" userId="S::friedrich.sommer@intel.com::d51563e3-ce5c-494e-be22-4de30384a0ad" providerId="AD" clId="Web-{D3E83E2C-AFCA-3498-79AE-102CBFB7CE34}" dt="2021-04-19T19:11:14.306" v="866" actId="20577"/>
          <ac:spMkLst>
            <pc:docMk/>
            <pc:sldMk cId="2414230553" sldId="2134096594"/>
            <ac:spMk id="2" creationId="{0D09AF16-DAA1-4F11-992C-932595A289F5}"/>
          </ac:spMkLst>
        </pc:spChg>
        <pc:spChg chg="add mod">
          <ac:chgData name="Sommer, Friedrich" userId="S::friedrich.sommer@intel.com::d51563e3-ce5c-494e-be22-4de30384a0ad" providerId="AD" clId="Web-{D3E83E2C-AFCA-3498-79AE-102CBFB7CE34}" dt="2021-04-19T19:10:16.911" v="862" actId="20577"/>
          <ac:spMkLst>
            <pc:docMk/>
            <pc:sldMk cId="2414230553" sldId="2134096594"/>
            <ac:spMk id="4" creationId="{EBC03D14-DB28-406D-8EC5-F83251982BEB}"/>
          </ac:spMkLst>
        </pc:spChg>
      </pc:sldChg>
      <pc:sldChg chg="addSp modSp new">
        <pc:chgData name="Sommer, Friedrich" userId="S::friedrich.sommer@intel.com::d51563e3-ce5c-494e-be22-4de30384a0ad" providerId="AD" clId="Web-{D3E83E2C-AFCA-3498-79AE-102CBFB7CE34}" dt="2021-04-20T14:56:04.688" v="1007" actId="20577"/>
        <pc:sldMkLst>
          <pc:docMk/>
          <pc:sldMk cId="3700037429" sldId="2134096595"/>
        </pc:sldMkLst>
        <pc:spChg chg="mod">
          <ac:chgData name="Sommer, Friedrich" userId="S::friedrich.sommer@intel.com::d51563e3-ce5c-494e-be22-4de30384a0ad" providerId="AD" clId="Web-{D3E83E2C-AFCA-3498-79AE-102CBFB7CE34}" dt="2021-04-19T19:17:23.062" v="884" actId="20577"/>
          <ac:spMkLst>
            <pc:docMk/>
            <pc:sldMk cId="3700037429" sldId="2134096595"/>
            <ac:spMk id="2" creationId="{D7150FED-E4E6-45CD-A302-4A52DB5A8A8F}"/>
          </ac:spMkLst>
        </pc:spChg>
        <pc:spChg chg="add mod">
          <ac:chgData name="Sommer, Friedrich" userId="S::friedrich.sommer@intel.com::d51563e3-ce5c-494e-be22-4de30384a0ad" providerId="AD" clId="Web-{D3E83E2C-AFCA-3498-79AE-102CBFB7CE34}" dt="2021-04-20T14:56:04.688" v="1007" actId="20577"/>
          <ac:spMkLst>
            <pc:docMk/>
            <pc:sldMk cId="3700037429" sldId="2134096595"/>
            <ac:spMk id="4" creationId="{51CB6BA3-A3A7-4162-B743-F56EDC7A4DF0}"/>
          </ac:spMkLst>
        </pc:spChg>
      </pc:sldChg>
      <pc:sldChg chg="add del replId">
        <pc:chgData name="Sommer, Friedrich" userId="S::friedrich.sommer@intel.com::d51563e3-ce5c-494e-be22-4de30384a0ad" providerId="AD" clId="Web-{D3E83E2C-AFCA-3498-79AE-102CBFB7CE34}" dt="2021-04-19T19:19:47.633" v="886"/>
        <pc:sldMkLst>
          <pc:docMk/>
          <pc:sldMk cId="2691605945" sldId="2134096596"/>
        </pc:sldMkLst>
      </pc:sldChg>
    </pc:docChg>
  </pc:docChgLst>
  <pc:docChgLst>
    <pc:chgData name="Frady, E Paxon" userId="S::e.paxon.frady@intel.com::2dec2d21-3ef0-4c4e-833e-9b0bd578ea33" providerId="AD" clId="Web-{00000000-0000-0000-0000-000000000000}"/>
    <pc:docChg chg="modSld">
      <pc:chgData name="Frady, E Paxon" userId="S::e.paxon.frady@intel.com::2dec2d21-3ef0-4c4e-833e-9b0bd578ea33" providerId="AD" clId="Web-{00000000-0000-0000-0000-000000000000}" dt="2021-03-24T15:22:34.173" v="1"/>
      <pc:docMkLst>
        <pc:docMk/>
      </pc:docMkLst>
      <pc:sldChg chg="addSp delSp modSp">
        <pc:chgData name="Frady, E Paxon" userId="S::e.paxon.frady@intel.com::2dec2d21-3ef0-4c4e-833e-9b0bd578ea33" providerId="AD" clId="Web-{00000000-0000-0000-0000-000000000000}" dt="2021-03-24T15:22:34.173" v="1"/>
        <pc:sldMkLst>
          <pc:docMk/>
          <pc:sldMk cId="3758403955" sldId="2134096575"/>
        </pc:sldMkLst>
        <pc:picChg chg="add del mod">
          <ac:chgData name="Frady, E Paxon" userId="S::e.paxon.frady@intel.com::2dec2d21-3ef0-4c4e-833e-9b0bd578ea33" providerId="AD" clId="Web-{00000000-0000-0000-0000-000000000000}" dt="2021-03-24T15:22:34.173" v="1"/>
          <ac:picMkLst>
            <pc:docMk/>
            <pc:sldMk cId="3758403955" sldId="2134096575"/>
            <ac:picMk id="3" creationId="{103E64CF-3F50-4DA6-8EA7-DB99C8DE858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B5DC49-29E0-4585-963A-C945A27C7BE0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F56C2-6CCF-4460-8747-C177FA2B4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279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116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37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244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CA546F-30E8-4C11-B195-2DF008B5F78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23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098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Blue A">
    <p:bg>
      <p:bgPr>
        <a:solidFill>
          <a:srgbClr val="184A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"/>
          <p:cNvSpPr/>
          <p:nvPr/>
        </p:nvSpPr>
        <p:spPr>
          <a:xfrm>
            <a:off x="1469360" y="0"/>
            <a:ext cx="3430768" cy="539316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>
              <a:latin typeface="IntelOne Display Medium" panose="020B0604020202020204" charset="0"/>
              <a:ea typeface="Intel Clear" panose="020B0604020203020204" pitchFamily="34" charset="0"/>
              <a:cs typeface="Intel Clear" panose="020B0604020203020204" pitchFamily="34" charset="0"/>
            </a:endParaRPr>
          </a:p>
        </p:txBody>
      </p:sp>
      <p:sp>
        <p:nvSpPr>
          <p:cNvPr id="80" name="Square"/>
          <p:cNvSpPr/>
          <p:nvPr/>
        </p:nvSpPr>
        <p:spPr>
          <a:xfrm>
            <a:off x="861107" y="5390896"/>
            <a:ext cx="607299" cy="60729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>
              <a:latin typeface="IntelOne Display Medium" panose="020B0604020202020204" charset="0"/>
              <a:ea typeface="Intel Clear" panose="020B0604020203020204" pitchFamily="34" charset="0"/>
              <a:cs typeface="Intel Clear" panose="020B0604020203020204" pitchFamily="34" charset="0"/>
            </a:endParaRPr>
          </a:p>
        </p:txBody>
      </p:sp>
      <p:sp>
        <p:nvSpPr>
          <p:cNvPr id="81" name="Rectangle"/>
          <p:cNvSpPr/>
          <p:nvPr/>
        </p:nvSpPr>
        <p:spPr>
          <a:xfrm>
            <a:off x="576067" y="5108797"/>
            <a:ext cx="286654" cy="282073"/>
          </a:xfrm>
          <a:prstGeom prst="rect">
            <a:avLst/>
          </a:prstGeom>
          <a:solidFill>
            <a:srgbClr val="00C7FD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>
              <a:latin typeface="IntelOne Display Medium" panose="020B0604020202020204" charset="0"/>
              <a:ea typeface="Intel Clear" panose="020B0604020203020204" pitchFamily="34" charset="0"/>
              <a:cs typeface="Intel Clear" panose="020B0604020203020204" pitchFamily="34" charset="0"/>
            </a:endParaRPr>
          </a:p>
        </p:txBody>
      </p:sp>
      <p:sp>
        <p:nvSpPr>
          <p:cNvPr id="82" name="Square"/>
          <p:cNvSpPr/>
          <p:nvPr/>
        </p:nvSpPr>
        <p:spPr>
          <a:xfrm>
            <a:off x="861107" y="4952474"/>
            <a:ext cx="157461" cy="15746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>
              <a:latin typeface="IntelOne Display Medium" panose="020B0604020202020204" charset="0"/>
              <a:ea typeface="Intel Clear" panose="020B0604020203020204" pitchFamily="34" charset="0"/>
              <a:cs typeface="Intel Clear" panose="020B0604020203020204" pitchFamily="34" charset="0"/>
            </a:endParaRPr>
          </a:p>
        </p:txBody>
      </p:sp>
      <p:sp>
        <p:nvSpPr>
          <p:cNvPr id="31" name="Title Text">
            <a:extLst>
              <a:ext uri="{FF2B5EF4-FFF2-40B4-BE49-F238E27FC236}">
                <a16:creationId xmlns:a16="http://schemas.microsoft.com/office/drawing/2014/main" id="{89FD31ED-4225-F549-987B-028F84979F8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895475" y="3585279"/>
            <a:ext cx="10972801" cy="1091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r>
              <a:rPr lang="en-US"/>
              <a:t>75 </a:t>
            </a:r>
            <a:r>
              <a:rPr lang="en-US" err="1"/>
              <a:t>pt</a:t>
            </a:r>
            <a:r>
              <a:rPr lang="en-US"/>
              <a:t> Intel Clear Light</a:t>
            </a:r>
            <a:endParaRPr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75379059-B28C-483A-9CD1-B3EB81874AE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895475" y="3182315"/>
            <a:ext cx="10296524" cy="304800"/>
          </a:xfrm>
        </p:spPr>
        <p:txBody>
          <a:bodyPr>
            <a:normAutofit/>
          </a:bodyPr>
          <a:lstStyle>
            <a:lvl1pPr marL="0" indent="0">
              <a:buNone/>
              <a:defRPr sz="1600" b="1" i="0">
                <a:solidFill>
                  <a:srgbClr val="00C7FD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/>
              <a:t>16pt Intel Clear Bold Intro: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BEFC1083-9176-4B55-B8AB-9F31A213ED2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908348" y="4778609"/>
            <a:ext cx="10283651" cy="326776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/>
              <a:t>18pt Intel Clear Subhead, Date, Etc.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98DF977-78B3-4C00-9E43-1223CD667932}"/>
              </a:ext>
            </a:extLst>
          </p:cNvPr>
          <p:cNvGrpSpPr/>
          <p:nvPr userDrawn="1"/>
        </p:nvGrpSpPr>
        <p:grpSpPr>
          <a:xfrm>
            <a:off x="1468406" y="5995719"/>
            <a:ext cx="1059754" cy="396801"/>
            <a:chOff x="1314450" y="6391094"/>
            <a:chExt cx="1123377" cy="420623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78F73C8D-05B1-4270-85FA-B1FD37A25A06}"/>
                </a:ext>
              </a:extLst>
            </p:cNvPr>
            <p:cNvSpPr/>
            <p:nvPr/>
          </p:nvSpPr>
          <p:spPr>
            <a:xfrm>
              <a:off x="1314450" y="6396809"/>
              <a:ext cx="78581" cy="78581"/>
            </a:xfrm>
            <a:custGeom>
              <a:avLst/>
              <a:gdLst>
                <a:gd name="connsiteX0" fmla="*/ 0 w 78581"/>
                <a:gd name="connsiteY0" fmla="*/ 0 h 78581"/>
                <a:gd name="connsiteX1" fmla="*/ 78581 w 78581"/>
                <a:gd name="connsiteY1" fmla="*/ 0 h 78581"/>
                <a:gd name="connsiteX2" fmla="*/ 78581 w 78581"/>
                <a:gd name="connsiteY2" fmla="*/ 78581 h 78581"/>
                <a:gd name="connsiteX3" fmla="*/ 0 w 78581"/>
                <a:gd name="connsiteY3" fmla="*/ 78581 h 7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81" h="78581">
                  <a:moveTo>
                    <a:pt x="0" y="0"/>
                  </a:moveTo>
                  <a:lnTo>
                    <a:pt x="78581" y="0"/>
                  </a:lnTo>
                  <a:lnTo>
                    <a:pt x="78581" y="78581"/>
                  </a:lnTo>
                  <a:lnTo>
                    <a:pt x="0" y="78581"/>
                  </a:lnTo>
                  <a:close/>
                </a:path>
              </a:pathLst>
            </a:custGeom>
            <a:solidFill>
              <a:srgbClr val="00B2E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FC6580CA-6E37-4F04-8FAD-D6491FEE8CE6}"/>
                </a:ext>
              </a:extLst>
            </p:cNvPr>
            <p:cNvSpPr/>
            <p:nvPr/>
          </p:nvSpPr>
          <p:spPr>
            <a:xfrm>
              <a:off x="1316545" y="6391094"/>
              <a:ext cx="995171" cy="420623"/>
            </a:xfrm>
            <a:custGeom>
              <a:avLst/>
              <a:gdLst>
                <a:gd name="connsiteX0" fmla="*/ 74486 w 995171"/>
                <a:gd name="connsiteY0" fmla="*/ 131921 h 420623"/>
                <a:gd name="connsiteX1" fmla="*/ 0 w 995171"/>
                <a:gd name="connsiteY1" fmla="*/ 131921 h 420623"/>
                <a:gd name="connsiteX2" fmla="*/ 0 w 995171"/>
                <a:gd name="connsiteY2" fmla="*/ 414719 h 420623"/>
                <a:gd name="connsiteX3" fmla="*/ 74486 w 995171"/>
                <a:gd name="connsiteY3" fmla="*/ 414719 h 420623"/>
                <a:gd name="connsiteX4" fmla="*/ 74486 w 995171"/>
                <a:gd name="connsiteY4" fmla="*/ 131921 h 420623"/>
                <a:gd name="connsiteX5" fmla="*/ 568262 w 995171"/>
                <a:gd name="connsiteY5" fmla="*/ 417576 h 420623"/>
                <a:gd name="connsiteX6" fmla="*/ 568262 w 995171"/>
                <a:gd name="connsiteY6" fmla="*/ 348234 h 420623"/>
                <a:gd name="connsiteX7" fmla="*/ 541306 w 995171"/>
                <a:gd name="connsiteY7" fmla="*/ 346520 h 420623"/>
                <a:gd name="connsiteX8" fmla="*/ 523780 w 995171"/>
                <a:gd name="connsiteY8" fmla="*/ 338804 h 420623"/>
                <a:gd name="connsiteX9" fmla="*/ 516065 w 995171"/>
                <a:gd name="connsiteY9" fmla="*/ 321945 h 420623"/>
                <a:gd name="connsiteX10" fmla="*/ 514350 w 995171"/>
                <a:gd name="connsiteY10" fmla="*/ 294608 h 420623"/>
                <a:gd name="connsiteX11" fmla="*/ 514350 w 995171"/>
                <a:gd name="connsiteY11" fmla="*/ 195644 h 420623"/>
                <a:gd name="connsiteX12" fmla="*/ 568262 w 995171"/>
                <a:gd name="connsiteY12" fmla="*/ 195644 h 420623"/>
                <a:gd name="connsiteX13" fmla="*/ 568262 w 995171"/>
                <a:gd name="connsiteY13" fmla="*/ 131921 h 420623"/>
                <a:gd name="connsiteX14" fmla="*/ 514350 w 995171"/>
                <a:gd name="connsiteY14" fmla="*/ 131921 h 420623"/>
                <a:gd name="connsiteX15" fmla="*/ 514350 w 995171"/>
                <a:gd name="connsiteY15" fmla="*/ 21812 h 420623"/>
                <a:gd name="connsiteX16" fmla="*/ 439865 w 995171"/>
                <a:gd name="connsiteY16" fmla="*/ 21812 h 420623"/>
                <a:gd name="connsiteX17" fmla="*/ 439865 w 995171"/>
                <a:gd name="connsiteY17" fmla="*/ 295180 h 420623"/>
                <a:gd name="connsiteX18" fmla="*/ 445865 w 995171"/>
                <a:gd name="connsiteY18" fmla="*/ 353473 h 420623"/>
                <a:gd name="connsiteX19" fmla="*/ 465677 w 995171"/>
                <a:gd name="connsiteY19" fmla="*/ 391001 h 420623"/>
                <a:gd name="connsiteX20" fmla="*/ 502063 w 995171"/>
                <a:gd name="connsiteY20" fmla="*/ 411385 h 420623"/>
                <a:gd name="connsiteX21" fmla="*/ 558927 w 995171"/>
                <a:gd name="connsiteY21" fmla="*/ 417671 h 420623"/>
                <a:gd name="connsiteX22" fmla="*/ 568262 w 995171"/>
                <a:gd name="connsiteY22" fmla="*/ 417671 h 420623"/>
                <a:gd name="connsiteX23" fmla="*/ 995172 w 995171"/>
                <a:gd name="connsiteY23" fmla="*/ 0 h 420623"/>
                <a:gd name="connsiteX24" fmla="*/ 920687 w 995171"/>
                <a:gd name="connsiteY24" fmla="*/ 0 h 420623"/>
                <a:gd name="connsiteX25" fmla="*/ 920687 w 995171"/>
                <a:gd name="connsiteY25" fmla="*/ 414719 h 420623"/>
                <a:gd name="connsiteX26" fmla="*/ 995172 w 995171"/>
                <a:gd name="connsiteY26" fmla="*/ 414719 h 420623"/>
                <a:gd name="connsiteX27" fmla="*/ 995172 w 995171"/>
                <a:gd name="connsiteY27" fmla="*/ 0 h 420623"/>
                <a:gd name="connsiteX28" fmla="*/ 367951 w 995171"/>
                <a:gd name="connsiteY28" fmla="*/ 159830 h 420623"/>
                <a:gd name="connsiteX29" fmla="*/ 281273 w 995171"/>
                <a:gd name="connsiteY29" fmla="*/ 126206 h 420623"/>
                <a:gd name="connsiteX30" fmla="*/ 232410 w 995171"/>
                <a:gd name="connsiteY30" fmla="*/ 137065 h 420623"/>
                <a:gd name="connsiteX31" fmla="*/ 195358 w 995171"/>
                <a:gd name="connsiteY31" fmla="*/ 167259 h 420623"/>
                <a:gd name="connsiteX32" fmla="*/ 191262 w 995171"/>
                <a:gd name="connsiteY32" fmla="*/ 172498 h 420623"/>
                <a:gd name="connsiteX33" fmla="*/ 191262 w 995171"/>
                <a:gd name="connsiteY33" fmla="*/ 167831 h 420623"/>
                <a:gd name="connsiteX34" fmla="*/ 191262 w 995171"/>
                <a:gd name="connsiteY34" fmla="*/ 132017 h 420623"/>
                <a:gd name="connsiteX35" fmla="*/ 117920 w 995171"/>
                <a:gd name="connsiteY35" fmla="*/ 132017 h 420623"/>
                <a:gd name="connsiteX36" fmla="*/ 117920 w 995171"/>
                <a:gd name="connsiteY36" fmla="*/ 414814 h 420623"/>
                <a:gd name="connsiteX37" fmla="*/ 191929 w 995171"/>
                <a:gd name="connsiteY37" fmla="*/ 414814 h 420623"/>
                <a:gd name="connsiteX38" fmla="*/ 191929 w 995171"/>
                <a:gd name="connsiteY38" fmla="*/ 264128 h 420623"/>
                <a:gd name="connsiteX39" fmla="*/ 192024 w 995171"/>
                <a:gd name="connsiteY39" fmla="*/ 274606 h 420623"/>
                <a:gd name="connsiteX40" fmla="*/ 192119 w 995171"/>
                <a:gd name="connsiteY40" fmla="*/ 269558 h 420623"/>
                <a:gd name="connsiteX41" fmla="*/ 211741 w 995171"/>
                <a:gd name="connsiteY41" fmla="*/ 210884 h 420623"/>
                <a:gd name="connsiteX42" fmla="*/ 258985 w 995171"/>
                <a:gd name="connsiteY42" fmla="*/ 190786 h 420623"/>
                <a:gd name="connsiteX43" fmla="*/ 307753 w 995171"/>
                <a:gd name="connsiteY43" fmla="*/ 210407 h 420623"/>
                <a:gd name="connsiteX44" fmla="*/ 323945 w 995171"/>
                <a:gd name="connsiteY44" fmla="*/ 264605 h 420623"/>
                <a:gd name="connsiteX45" fmla="*/ 323945 w 995171"/>
                <a:gd name="connsiteY45" fmla="*/ 264605 h 420623"/>
                <a:gd name="connsiteX46" fmla="*/ 323945 w 995171"/>
                <a:gd name="connsiteY46" fmla="*/ 265176 h 420623"/>
                <a:gd name="connsiteX47" fmla="*/ 323945 w 995171"/>
                <a:gd name="connsiteY47" fmla="*/ 265271 h 420623"/>
                <a:gd name="connsiteX48" fmla="*/ 323945 w 995171"/>
                <a:gd name="connsiteY48" fmla="*/ 414814 h 420623"/>
                <a:gd name="connsiteX49" fmla="*/ 399098 w 995171"/>
                <a:gd name="connsiteY49" fmla="*/ 414814 h 420623"/>
                <a:gd name="connsiteX50" fmla="*/ 399098 w 995171"/>
                <a:gd name="connsiteY50" fmla="*/ 254222 h 420623"/>
                <a:gd name="connsiteX51" fmla="*/ 367951 w 995171"/>
                <a:gd name="connsiteY51" fmla="*/ 159830 h 420623"/>
                <a:gd name="connsiteX52" fmla="*/ 881825 w 995171"/>
                <a:gd name="connsiteY52" fmla="*/ 272796 h 420623"/>
                <a:gd name="connsiteX53" fmla="*/ 871061 w 995171"/>
                <a:gd name="connsiteY53" fmla="*/ 215646 h 420623"/>
                <a:gd name="connsiteX54" fmla="*/ 841057 w 995171"/>
                <a:gd name="connsiteY54" fmla="*/ 168974 h 420623"/>
                <a:gd name="connsiteX55" fmla="*/ 794957 w 995171"/>
                <a:gd name="connsiteY55" fmla="*/ 137636 h 420623"/>
                <a:gd name="connsiteX56" fmla="*/ 735806 w 995171"/>
                <a:gd name="connsiteY56" fmla="*/ 126302 h 420623"/>
                <a:gd name="connsiteX57" fmla="*/ 678371 w 995171"/>
                <a:gd name="connsiteY57" fmla="*/ 137922 h 420623"/>
                <a:gd name="connsiteX58" fmla="*/ 631698 w 995171"/>
                <a:gd name="connsiteY58" fmla="*/ 169355 h 420623"/>
                <a:gd name="connsiteX59" fmla="*/ 600266 w 995171"/>
                <a:gd name="connsiteY59" fmla="*/ 216027 h 420623"/>
                <a:gd name="connsiteX60" fmla="*/ 588645 w 995171"/>
                <a:gd name="connsiteY60" fmla="*/ 273463 h 420623"/>
                <a:gd name="connsiteX61" fmla="*/ 599694 w 995171"/>
                <a:gd name="connsiteY61" fmla="*/ 330899 h 420623"/>
                <a:gd name="connsiteX62" fmla="*/ 630269 w 995171"/>
                <a:gd name="connsiteY62" fmla="*/ 377571 h 420623"/>
                <a:gd name="connsiteX63" fmla="*/ 677513 w 995171"/>
                <a:gd name="connsiteY63" fmla="*/ 409004 h 420623"/>
                <a:gd name="connsiteX64" fmla="*/ 738092 w 995171"/>
                <a:gd name="connsiteY64" fmla="*/ 420624 h 420623"/>
                <a:gd name="connsiteX65" fmla="*/ 863918 w 995171"/>
                <a:gd name="connsiteY65" fmla="*/ 365093 h 420623"/>
                <a:gd name="connsiteX66" fmla="*/ 810292 w 995171"/>
                <a:gd name="connsiteY66" fmla="*/ 324231 h 420623"/>
                <a:gd name="connsiteX67" fmla="*/ 738664 w 995171"/>
                <a:gd name="connsiteY67" fmla="*/ 355854 h 420623"/>
                <a:gd name="connsiteX68" fmla="*/ 687229 w 995171"/>
                <a:gd name="connsiteY68" fmla="*/ 341376 h 420623"/>
                <a:gd name="connsiteX69" fmla="*/ 660368 w 995171"/>
                <a:gd name="connsiteY69" fmla="*/ 302133 h 420623"/>
                <a:gd name="connsiteX70" fmla="*/ 659606 w 995171"/>
                <a:gd name="connsiteY70" fmla="*/ 299466 h 420623"/>
                <a:gd name="connsiteX71" fmla="*/ 881825 w 995171"/>
                <a:gd name="connsiteY71" fmla="*/ 299466 h 420623"/>
                <a:gd name="connsiteX72" fmla="*/ 881825 w 995171"/>
                <a:gd name="connsiteY72" fmla="*/ 272796 h 420623"/>
                <a:gd name="connsiteX73" fmla="*/ 660368 w 995171"/>
                <a:gd name="connsiteY73" fmla="*/ 246793 h 420623"/>
                <a:gd name="connsiteX74" fmla="*/ 735330 w 995171"/>
                <a:gd name="connsiteY74" fmla="*/ 189929 h 420623"/>
                <a:gd name="connsiteX75" fmla="*/ 810387 w 995171"/>
                <a:gd name="connsiteY75" fmla="*/ 246698 h 420623"/>
                <a:gd name="connsiteX76" fmla="*/ 660368 w 995171"/>
                <a:gd name="connsiteY76" fmla="*/ 246793 h 42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995171" h="420623">
                  <a:moveTo>
                    <a:pt x="74486" y="131921"/>
                  </a:moveTo>
                  <a:lnTo>
                    <a:pt x="0" y="131921"/>
                  </a:lnTo>
                  <a:lnTo>
                    <a:pt x="0" y="414719"/>
                  </a:lnTo>
                  <a:lnTo>
                    <a:pt x="74486" y="414719"/>
                  </a:lnTo>
                  <a:lnTo>
                    <a:pt x="74486" y="131921"/>
                  </a:lnTo>
                  <a:close/>
                  <a:moveTo>
                    <a:pt x="568262" y="417576"/>
                  </a:moveTo>
                  <a:lnTo>
                    <a:pt x="568262" y="348234"/>
                  </a:lnTo>
                  <a:cubicBezTo>
                    <a:pt x="557308" y="348139"/>
                    <a:pt x="548259" y="347567"/>
                    <a:pt x="541306" y="346520"/>
                  </a:cubicBezTo>
                  <a:cubicBezTo>
                    <a:pt x="533591" y="345281"/>
                    <a:pt x="527685" y="342710"/>
                    <a:pt x="523780" y="338804"/>
                  </a:cubicBezTo>
                  <a:cubicBezTo>
                    <a:pt x="519875" y="334899"/>
                    <a:pt x="517303" y="329184"/>
                    <a:pt x="516065" y="321945"/>
                  </a:cubicBezTo>
                  <a:cubicBezTo>
                    <a:pt x="514922" y="314992"/>
                    <a:pt x="514350" y="305753"/>
                    <a:pt x="514350" y="294608"/>
                  </a:cubicBezTo>
                  <a:lnTo>
                    <a:pt x="514350" y="195644"/>
                  </a:lnTo>
                  <a:lnTo>
                    <a:pt x="568262" y="195644"/>
                  </a:lnTo>
                  <a:lnTo>
                    <a:pt x="568262" y="131921"/>
                  </a:lnTo>
                  <a:lnTo>
                    <a:pt x="514350" y="131921"/>
                  </a:lnTo>
                  <a:lnTo>
                    <a:pt x="514350" y="21812"/>
                  </a:lnTo>
                  <a:lnTo>
                    <a:pt x="439865" y="21812"/>
                  </a:lnTo>
                  <a:lnTo>
                    <a:pt x="439865" y="295180"/>
                  </a:lnTo>
                  <a:cubicBezTo>
                    <a:pt x="439865" y="318230"/>
                    <a:pt x="441865" y="337852"/>
                    <a:pt x="445865" y="353473"/>
                  </a:cubicBezTo>
                  <a:cubicBezTo>
                    <a:pt x="449771" y="368903"/>
                    <a:pt x="456438" y="381572"/>
                    <a:pt x="465677" y="391001"/>
                  </a:cubicBezTo>
                  <a:cubicBezTo>
                    <a:pt x="474917" y="400431"/>
                    <a:pt x="487204" y="407289"/>
                    <a:pt x="502063" y="411385"/>
                  </a:cubicBezTo>
                  <a:cubicBezTo>
                    <a:pt x="517112" y="415481"/>
                    <a:pt x="536258" y="417671"/>
                    <a:pt x="558927" y="417671"/>
                  </a:cubicBezTo>
                  <a:lnTo>
                    <a:pt x="568262" y="417671"/>
                  </a:lnTo>
                  <a:close/>
                  <a:moveTo>
                    <a:pt x="995172" y="0"/>
                  </a:moveTo>
                  <a:lnTo>
                    <a:pt x="920687" y="0"/>
                  </a:lnTo>
                  <a:lnTo>
                    <a:pt x="920687" y="414719"/>
                  </a:lnTo>
                  <a:lnTo>
                    <a:pt x="995172" y="414719"/>
                  </a:lnTo>
                  <a:lnTo>
                    <a:pt x="995172" y="0"/>
                  </a:lnTo>
                  <a:close/>
                  <a:moveTo>
                    <a:pt x="367951" y="159830"/>
                  </a:moveTo>
                  <a:cubicBezTo>
                    <a:pt x="347282" y="137541"/>
                    <a:pt x="318135" y="126206"/>
                    <a:pt x="281273" y="126206"/>
                  </a:cubicBezTo>
                  <a:cubicBezTo>
                    <a:pt x="263462" y="126206"/>
                    <a:pt x="247079" y="129921"/>
                    <a:pt x="232410" y="137065"/>
                  </a:cubicBezTo>
                  <a:cubicBezTo>
                    <a:pt x="217742" y="144304"/>
                    <a:pt x="205264" y="154496"/>
                    <a:pt x="195358" y="167259"/>
                  </a:cubicBezTo>
                  <a:lnTo>
                    <a:pt x="191262" y="172498"/>
                  </a:lnTo>
                  <a:lnTo>
                    <a:pt x="191262" y="167831"/>
                  </a:lnTo>
                  <a:lnTo>
                    <a:pt x="191262" y="132017"/>
                  </a:lnTo>
                  <a:lnTo>
                    <a:pt x="117920" y="132017"/>
                  </a:lnTo>
                  <a:lnTo>
                    <a:pt x="117920" y="414814"/>
                  </a:lnTo>
                  <a:lnTo>
                    <a:pt x="191929" y="414814"/>
                  </a:lnTo>
                  <a:lnTo>
                    <a:pt x="191929" y="264128"/>
                  </a:lnTo>
                  <a:lnTo>
                    <a:pt x="192024" y="274606"/>
                  </a:lnTo>
                  <a:cubicBezTo>
                    <a:pt x="192024" y="272891"/>
                    <a:pt x="192024" y="271177"/>
                    <a:pt x="192119" y="269558"/>
                  </a:cubicBezTo>
                  <a:cubicBezTo>
                    <a:pt x="192881" y="243173"/>
                    <a:pt x="199454" y="223456"/>
                    <a:pt x="211741" y="210884"/>
                  </a:cubicBezTo>
                  <a:cubicBezTo>
                    <a:pt x="224790" y="197549"/>
                    <a:pt x="240697" y="190786"/>
                    <a:pt x="258985" y="190786"/>
                  </a:cubicBezTo>
                  <a:cubicBezTo>
                    <a:pt x="280511" y="190786"/>
                    <a:pt x="296894" y="197358"/>
                    <a:pt x="307753" y="210407"/>
                  </a:cubicBezTo>
                  <a:cubicBezTo>
                    <a:pt x="318421" y="223171"/>
                    <a:pt x="323850" y="241364"/>
                    <a:pt x="323945" y="264605"/>
                  </a:cubicBezTo>
                  <a:lnTo>
                    <a:pt x="323945" y="264605"/>
                  </a:lnTo>
                  <a:lnTo>
                    <a:pt x="323945" y="265176"/>
                  </a:lnTo>
                  <a:lnTo>
                    <a:pt x="323945" y="265271"/>
                  </a:lnTo>
                  <a:lnTo>
                    <a:pt x="323945" y="414814"/>
                  </a:lnTo>
                  <a:lnTo>
                    <a:pt x="399098" y="414814"/>
                  </a:lnTo>
                  <a:lnTo>
                    <a:pt x="399098" y="254222"/>
                  </a:lnTo>
                  <a:cubicBezTo>
                    <a:pt x="399193" y="213931"/>
                    <a:pt x="388620" y="182118"/>
                    <a:pt x="367951" y="159830"/>
                  </a:cubicBezTo>
                  <a:moveTo>
                    <a:pt x="881825" y="272796"/>
                  </a:moveTo>
                  <a:cubicBezTo>
                    <a:pt x="881825" y="252508"/>
                    <a:pt x="878205" y="233267"/>
                    <a:pt x="871061" y="215646"/>
                  </a:cubicBezTo>
                  <a:cubicBezTo>
                    <a:pt x="863918" y="198025"/>
                    <a:pt x="853821" y="182309"/>
                    <a:pt x="841057" y="168974"/>
                  </a:cubicBezTo>
                  <a:cubicBezTo>
                    <a:pt x="828294" y="155639"/>
                    <a:pt x="812768" y="145066"/>
                    <a:pt x="794957" y="137636"/>
                  </a:cubicBezTo>
                  <a:cubicBezTo>
                    <a:pt x="777145" y="130112"/>
                    <a:pt x="757238" y="126302"/>
                    <a:pt x="735806" y="126302"/>
                  </a:cubicBezTo>
                  <a:cubicBezTo>
                    <a:pt x="715518" y="126302"/>
                    <a:pt x="696182" y="130207"/>
                    <a:pt x="678371" y="137922"/>
                  </a:cubicBezTo>
                  <a:cubicBezTo>
                    <a:pt x="660559" y="145637"/>
                    <a:pt x="644843" y="156210"/>
                    <a:pt x="631698" y="169355"/>
                  </a:cubicBezTo>
                  <a:cubicBezTo>
                    <a:pt x="618554" y="182499"/>
                    <a:pt x="607981" y="198215"/>
                    <a:pt x="600266" y="216027"/>
                  </a:cubicBezTo>
                  <a:cubicBezTo>
                    <a:pt x="592550" y="233839"/>
                    <a:pt x="588645" y="253175"/>
                    <a:pt x="588645" y="273463"/>
                  </a:cubicBezTo>
                  <a:cubicBezTo>
                    <a:pt x="588645" y="293751"/>
                    <a:pt x="592360" y="313087"/>
                    <a:pt x="599694" y="330899"/>
                  </a:cubicBezTo>
                  <a:cubicBezTo>
                    <a:pt x="607028" y="348710"/>
                    <a:pt x="617315" y="364426"/>
                    <a:pt x="630269" y="377571"/>
                  </a:cubicBezTo>
                  <a:cubicBezTo>
                    <a:pt x="643223" y="390716"/>
                    <a:pt x="659130" y="401288"/>
                    <a:pt x="677513" y="409004"/>
                  </a:cubicBezTo>
                  <a:cubicBezTo>
                    <a:pt x="695897" y="416719"/>
                    <a:pt x="716280" y="420624"/>
                    <a:pt x="738092" y="420624"/>
                  </a:cubicBezTo>
                  <a:cubicBezTo>
                    <a:pt x="801148" y="420624"/>
                    <a:pt x="840391" y="391954"/>
                    <a:pt x="863918" y="365093"/>
                  </a:cubicBezTo>
                  <a:lnTo>
                    <a:pt x="810292" y="324231"/>
                  </a:lnTo>
                  <a:cubicBezTo>
                    <a:pt x="798957" y="337661"/>
                    <a:pt x="772192" y="355854"/>
                    <a:pt x="738664" y="355854"/>
                  </a:cubicBezTo>
                  <a:cubicBezTo>
                    <a:pt x="717614" y="355854"/>
                    <a:pt x="700373" y="350996"/>
                    <a:pt x="687229" y="341376"/>
                  </a:cubicBezTo>
                  <a:cubicBezTo>
                    <a:pt x="674084" y="331756"/>
                    <a:pt x="665036" y="318611"/>
                    <a:pt x="660368" y="302133"/>
                  </a:cubicBezTo>
                  <a:lnTo>
                    <a:pt x="659606" y="299466"/>
                  </a:lnTo>
                  <a:lnTo>
                    <a:pt x="881825" y="299466"/>
                  </a:lnTo>
                  <a:lnTo>
                    <a:pt x="881825" y="272796"/>
                  </a:lnTo>
                  <a:close/>
                  <a:moveTo>
                    <a:pt x="660368" y="246793"/>
                  </a:moveTo>
                  <a:cubicBezTo>
                    <a:pt x="660368" y="226124"/>
                    <a:pt x="684086" y="189929"/>
                    <a:pt x="735330" y="189929"/>
                  </a:cubicBezTo>
                  <a:cubicBezTo>
                    <a:pt x="786575" y="189929"/>
                    <a:pt x="810387" y="226028"/>
                    <a:pt x="810387" y="246698"/>
                  </a:cubicBezTo>
                  <a:lnTo>
                    <a:pt x="660368" y="24679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1C614C49-972F-498A-9654-844CECF9AF64}"/>
                </a:ext>
              </a:extLst>
            </p:cNvPr>
            <p:cNvSpPr/>
            <p:nvPr/>
          </p:nvSpPr>
          <p:spPr>
            <a:xfrm>
              <a:off x="2358770" y="6728469"/>
              <a:ext cx="79057" cy="79057"/>
            </a:xfrm>
            <a:custGeom>
              <a:avLst/>
              <a:gdLst>
                <a:gd name="connsiteX0" fmla="*/ 39529 w 79057"/>
                <a:gd name="connsiteY0" fmla="*/ 5620 h 79057"/>
                <a:gd name="connsiteX1" fmla="*/ 73438 w 79057"/>
                <a:gd name="connsiteY1" fmla="*/ 39529 h 79057"/>
                <a:gd name="connsiteX2" fmla="*/ 39529 w 79057"/>
                <a:gd name="connsiteY2" fmla="*/ 73438 h 79057"/>
                <a:gd name="connsiteX3" fmla="*/ 5620 w 79057"/>
                <a:gd name="connsiteY3" fmla="*/ 39529 h 79057"/>
                <a:gd name="connsiteX4" fmla="*/ 39529 w 79057"/>
                <a:gd name="connsiteY4" fmla="*/ 5620 h 79057"/>
                <a:gd name="connsiteX5" fmla="*/ 39529 w 79057"/>
                <a:gd name="connsiteY5" fmla="*/ 0 h 79057"/>
                <a:gd name="connsiteX6" fmla="*/ 0 w 79057"/>
                <a:gd name="connsiteY6" fmla="*/ 39529 h 79057"/>
                <a:gd name="connsiteX7" fmla="*/ 39529 w 79057"/>
                <a:gd name="connsiteY7" fmla="*/ 79058 h 79057"/>
                <a:gd name="connsiteX8" fmla="*/ 79058 w 79057"/>
                <a:gd name="connsiteY8" fmla="*/ 39529 h 79057"/>
                <a:gd name="connsiteX9" fmla="*/ 39529 w 79057"/>
                <a:gd name="connsiteY9" fmla="*/ 0 h 79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79057">
                  <a:moveTo>
                    <a:pt x="39529" y="5620"/>
                  </a:moveTo>
                  <a:cubicBezTo>
                    <a:pt x="58198" y="5620"/>
                    <a:pt x="73438" y="20860"/>
                    <a:pt x="73438" y="39529"/>
                  </a:cubicBezTo>
                  <a:cubicBezTo>
                    <a:pt x="73438" y="58198"/>
                    <a:pt x="58198" y="73438"/>
                    <a:pt x="39529" y="73438"/>
                  </a:cubicBezTo>
                  <a:cubicBezTo>
                    <a:pt x="20860" y="73438"/>
                    <a:pt x="5620" y="58198"/>
                    <a:pt x="5620" y="39529"/>
                  </a:cubicBezTo>
                  <a:cubicBezTo>
                    <a:pt x="5620" y="20860"/>
                    <a:pt x="20860" y="5620"/>
                    <a:pt x="39529" y="5620"/>
                  </a:cubicBezTo>
                  <a:moveTo>
                    <a:pt x="39529" y="0"/>
                  </a:moveTo>
                  <a:cubicBezTo>
                    <a:pt x="17717" y="0"/>
                    <a:pt x="0" y="17717"/>
                    <a:pt x="0" y="39529"/>
                  </a:cubicBezTo>
                  <a:cubicBezTo>
                    <a:pt x="0" y="61341"/>
                    <a:pt x="17717" y="79058"/>
                    <a:pt x="39529" y="79058"/>
                  </a:cubicBezTo>
                  <a:cubicBezTo>
                    <a:pt x="61341" y="79058"/>
                    <a:pt x="79058" y="61341"/>
                    <a:pt x="79058" y="39529"/>
                  </a:cubicBezTo>
                  <a:cubicBezTo>
                    <a:pt x="79058" y="17717"/>
                    <a:pt x="61341" y="0"/>
                    <a:pt x="39529" y="0"/>
                  </a:cubicBezTo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922EBBE0-933B-4A65-BAAC-DC5972E3F9A4}"/>
                </a:ext>
              </a:extLst>
            </p:cNvPr>
            <p:cNvSpPr/>
            <p:nvPr/>
          </p:nvSpPr>
          <p:spPr>
            <a:xfrm>
              <a:off x="2384869" y="6748090"/>
              <a:ext cx="30765" cy="39528"/>
            </a:xfrm>
            <a:custGeom>
              <a:avLst/>
              <a:gdLst>
                <a:gd name="connsiteX0" fmla="*/ 16383 w 30765"/>
                <a:gd name="connsiteY0" fmla="*/ 95 h 39528"/>
                <a:gd name="connsiteX1" fmla="*/ 23051 w 30765"/>
                <a:gd name="connsiteY1" fmla="*/ 1715 h 39528"/>
                <a:gd name="connsiteX2" fmla="*/ 27718 w 30765"/>
                <a:gd name="connsiteY2" fmla="*/ 6191 h 39528"/>
                <a:gd name="connsiteX3" fmla="*/ 29337 w 30765"/>
                <a:gd name="connsiteY3" fmla="*/ 12478 h 39528"/>
                <a:gd name="connsiteX4" fmla="*/ 27146 w 30765"/>
                <a:gd name="connsiteY4" fmla="*/ 19622 h 39528"/>
                <a:gd name="connsiteX5" fmla="*/ 21812 w 30765"/>
                <a:gd name="connsiteY5" fmla="*/ 23717 h 39528"/>
                <a:gd name="connsiteX6" fmla="*/ 30766 w 30765"/>
                <a:gd name="connsiteY6" fmla="*/ 39529 h 39528"/>
                <a:gd name="connsiteX7" fmla="*/ 23717 w 30765"/>
                <a:gd name="connsiteY7" fmla="*/ 39529 h 39528"/>
                <a:gd name="connsiteX8" fmla="*/ 15526 w 30765"/>
                <a:gd name="connsiteY8" fmla="*/ 24860 h 39528"/>
                <a:gd name="connsiteX9" fmla="*/ 6191 w 30765"/>
                <a:gd name="connsiteY9" fmla="*/ 24860 h 39528"/>
                <a:gd name="connsiteX10" fmla="*/ 6191 w 30765"/>
                <a:gd name="connsiteY10" fmla="*/ 39529 h 39528"/>
                <a:gd name="connsiteX11" fmla="*/ 0 w 30765"/>
                <a:gd name="connsiteY11" fmla="*/ 39529 h 39528"/>
                <a:gd name="connsiteX12" fmla="*/ 0 w 30765"/>
                <a:gd name="connsiteY12" fmla="*/ 0 h 39528"/>
                <a:gd name="connsiteX13" fmla="*/ 16383 w 30765"/>
                <a:gd name="connsiteY13" fmla="*/ 0 h 39528"/>
                <a:gd name="connsiteX14" fmla="*/ 16383 w 30765"/>
                <a:gd name="connsiteY14" fmla="*/ 19336 h 39528"/>
                <a:gd name="connsiteX15" fmla="*/ 19907 w 30765"/>
                <a:gd name="connsiteY15" fmla="*/ 18478 h 39528"/>
                <a:gd name="connsiteX16" fmla="*/ 22289 w 30765"/>
                <a:gd name="connsiteY16" fmla="*/ 16097 h 39528"/>
                <a:gd name="connsiteX17" fmla="*/ 23146 w 30765"/>
                <a:gd name="connsiteY17" fmla="*/ 12573 h 39528"/>
                <a:gd name="connsiteX18" fmla="*/ 22289 w 30765"/>
                <a:gd name="connsiteY18" fmla="*/ 9049 h 39528"/>
                <a:gd name="connsiteX19" fmla="*/ 19907 w 30765"/>
                <a:gd name="connsiteY19" fmla="*/ 6668 h 39528"/>
                <a:gd name="connsiteX20" fmla="*/ 16383 w 30765"/>
                <a:gd name="connsiteY20" fmla="*/ 5810 h 39528"/>
                <a:gd name="connsiteX21" fmla="*/ 6191 w 30765"/>
                <a:gd name="connsiteY21" fmla="*/ 5810 h 39528"/>
                <a:gd name="connsiteX22" fmla="*/ 6191 w 30765"/>
                <a:gd name="connsiteY22" fmla="*/ 19336 h 39528"/>
                <a:gd name="connsiteX23" fmla="*/ 16383 w 30765"/>
                <a:gd name="connsiteY23" fmla="*/ 19336 h 39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0765" h="39528">
                  <a:moveTo>
                    <a:pt x="16383" y="95"/>
                  </a:moveTo>
                  <a:cubicBezTo>
                    <a:pt x="18860" y="95"/>
                    <a:pt x="21050" y="667"/>
                    <a:pt x="23051" y="1715"/>
                  </a:cubicBezTo>
                  <a:cubicBezTo>
                    <a:pt x="25051" y="2762"/>
                    <a:pt x="26575" y="4286"/>
                    <a:pt x="27718" y="6191"/>
                  </a:cubicBezTo>
                  <a:cubicBezTo>
                    <a:pt x="28861" y="8096"/>
                    <a:pt x="29337" y="10192"/>
                    <a:pt x="29337" y="12478"/>
                  </a:cubicBezTo>
                  <a:cubicBezTo>
                    <a:pt x="29337" y="15335"/>
                    <a:pt x="28575" y="17717"/>
                    <a:pt x="27146" y="19622"/>
                  </a:cubicBezTo>
                  <a:cubicBezTo>
                    <a:pt x="25718" y="21527"/>
                    <a:pt x="23908" y="22860"/>
                    <a:pt x="21812" y="23717"/>
                  </a:cubicBezTo>
                  <a:lnTo>
                    <a:pt x="30766" y="39529"/>
                  </a:lnTo>
                  <a:lnTo>
                    <a:pt x="23717" y="39529"/>
                  </a:lnTo>
                  <a:lnTo>
                    <a:pt x="15526" y="24860"/>
                  </a:lnTo>
                  <a:lnTo>
                    <a:pt x="6191" y="24860"/>
                  </a:lnTo>
                  <a:lnTo>
                    <a:pt x="6191" y="39529"/>
                  </a:lnTo>
                  <a:lnTo>
                    <a:pt x="0" y="39529"/>
                  </a:lnTo>
                  <a:lnTo>
                    <a:pt x="0" y="0"/>
                  </a:lnTo>
                  <a:lnTo>
                    <a:pt x="16383" y="0"/>
                  </a:lnTo>
                  <a:close/>
                  <a:moveTo>
                    <a:pt x="16383" y="19336"/>
                  </a:moveTo>
                  <a:cubicBezTo>
                    <a:pt x="17717" y="19336"/>
                    <a:pt x="18860" y="19050"/>
                    <a:pt x="19907" y="18478"/>
                  </a:cubicBezTo>
                  <a:cubicBezTo>
                    <a:pt x="20955" y="17907"/>
                    <a:pt x="21717" y="17050"/>
                    <a:pt x="22289" y="16097"/>
                  </a:cubicBezTo>
                  <a:cubicBezTo>
                    <a:pt x="22860" y="15050"/>
                    <a:pt x="23146" y="13906"/>
                    <a:pt x="23146" y="12573"/>
                  </a:cubicBezTo>
                  <a:cubicBezTo>
                    <a:pt x="23146" y="11240"/>
                    <a:pt x="22860" y="10097"/>
                    <a:pt x="22289" y="9049"/>
                  </a:cubicBezTo>
                  <a:cubicBezTo>
                    <a:pt x="21717" y="8001"/>
                    <a:pt x="20860" y="7239"/>
                    <a:pt x="19907" y="6668"/>
                  </a:cubicBezTo>
                  <a:cubicBezTo>
                    <a:pt x="18860" y="6096"/>
                    <a:pt x="17717" y="5810"/>
                    <a:pt x="16383" y="5810"/>
                  </a:cubicBezTo>
                  <a:lnTo>
                    <a:pt x="6191" y="5810"/>
                  </a:lnTo>
                  <a:lnTo>
                    <a:pt x="6191" y="19336"/>
                  </a:lnTo>
                  <a:lnTo>
                    <a:pt x="16383" y="19336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23539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Content &amp; 1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B35A4-51BC-4EA4-8E63-8A7D09FB8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21694"/>
            <a:ext cx="5429864" cy="119982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6AEA0-8A4A-4395-842E-1588A8A29D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0999" y="2105680"/>
            <a:ext cx="5429865" cy="40957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C66EBB2-584E-4CD8-BAAE-06D480D3A0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1000" y="1495361"/>
            <a:ext cx="5429864" cy="530454"/>
          </a:xfrm>
        </p:spPr>
        <p:txBody>
          <a:bodyPr>
            <a:no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F6811E0-242E-4455-9E93-6248E7DEDA0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926394" y="0"/>
            <a:ext cx="5808406" cy="640079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403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F6811E0-242E-4455-9E93-6248E7DEDA0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1734800" cy="640079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99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A8C51-69D0-4653-9DD4-C9657C856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0A8B5C-DC90-4F60-9A7A-08826CF8083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1000" y="1441833"/>
            <a:ext cx="10972800" cy="4241800"/>
          </a:xfrm>
        </p:spPr>
        <p:txBody>
          <a:bodyPr>
            <a:normAutofit/>
          </a:bodyPr>
          <a:lstStyle>
            <a:lvl1pPr marL="0" indent="0">
              <a:buNone/>
              <a:defRPr sz="6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74C57F0-3964-4184-8486-C7C3D87AEA3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81000" y="5757203"/>
            <a:ext cx="10972800" cy="501650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0404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A8C51-69D0-4653-9DD4-C9657C856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0A8B5C-DC90-4F60-9A7A-08826CF8083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1000" y="1441833"/>
            <a:ext cx="10972800" cy="4241800"/>
          </a:xfrm>
        </p:spPr>
        <p:txBody>
          <a:bodyPr>
            <a:normAutofit/>
          </a:bodyPr>
          <a:lstStyle>
            <a:lvl1pPr marL="0" indent="0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74C57F0-3964-4184-8486-C7C3D87AEA3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81000" y="5757203"/>
            <a:ext cx="10972800" cy="501650"/>
          </a:xfrm>
        </p:spPr>
        <p:txBody>
          <a:bodyPr/>
          <a:lstStyle>
            <a:lvl1pPr marL="0" indent="0">
              <a:buNone/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3DA6DA-63DC-460A-B2F4-6584E4114B06}"/>
              </a:ext>
            </a:extLst>
          </p:cNvPr>
          <p:cNvSpPr/>
          <p:nvPr userDrawn="1"/>
        </p:nvSpPr>
        <p:spPr>
          <a:xfrm>
            <a:off x="0" y="6400800"/>
            <a:ext cx="11734800" cy="457200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ea typeface="Intel Clear" panose="020B0604020203020204" pitchFamily="34" charset="0"/>
              <a:cs typeface="Intel Clear" panose="020B0604020203020204" pitchFamily="34" charset="0"/>
              <a:sym typeface="Helvetica Neue Medium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BB8918-321F-4814-85AD-F9F7A8C67AEF}"/>
              </a:ext>
            </a:extLst>
          </p:cNvPr>
          <p:cNvSpPr/>
          <p:nvPr userDrawn="1"/>
        </p:nvSpPr>
        <p:spPr>
          <a:xfrm>
            <a:off x="11734800" y="0"/>
            <a:ext cx="457200" cy="6400800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ea typeface="Intel Clear" panose="020B0604020203020204" pitchFamily="34" charset="0"/>
              <a:cs typeface="Intel Clear" panose="020B0604020203020204" pitchFamily="34" charset="0"/>
              <a:sym typeface="Helvetica Neue Medium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1852F3-59BE-4CC1-B2BF-0FAA22504E8B}"/>
              </a:ext>
            </a:extLst>
          </p:cNvPr>
          <p:cNvSpPr txBox="1"/>
          <p:nvPr userDrawn="1"/>
        </p:nvSpPr>
        <p:spPr>
          <a:xfrm>
            <a:off x="11898805" y="6553045"/>
            <a:ext cx="142668" cy="1538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 anchorCtr="0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4F6B73DA-0149-4325-A7B8-AE29BD4BC701}" type="slidenum">
              <a:rPr kumimoji="0" lang="en-US" sz="1000" b="0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Intel Clear" panose="020B0604020203020204" pitchFamily="34" charset="0"/>
                <a:cs typeface="Times New Roman" panose="02020603050405020304" pitchFamily="18" charset="0"/>
                <a:sym typeface="Helvetica Neue"/>
              </a:rPr>
              <a:pPr marL="0" marR="0" indent="0" algn="ctr" defTabSz="2438338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1000" b="0" i="0" u="none" strike="noStrike" cap="none" spc="0" normalizeH="0" baseline="0">
              <a:ln>
                <a:noFill/>
              </a:ln>
              <a:solidFill>
                <a:schemeClr val="bg1"/>
              </a:solidFill>
              <a:effectLst/>
              <a:uFillTx/>
              <a:latin typeface="+mn-lt"/>
              <a:ea typeface="Intel Clear" panose="020B0604020203020204" pitchFamily="34" charset="0"/>
              <a:cs typeface="Times New Roman" panose="02020603050405020304" pitchFamily="18" charset="0"/>
              <a:sym typeface="Helvetica Neue"/>
            </a:endParaRPr>
          </a:p>
        </p:txBody>
      </p:sp>
      <p:pic>
        <p:nvPicPr>
          <p:cNvPr id="14" name="Graphic 9">
            <a:extLst>
              <a:ext uri="{FF2B5EF4-FFF2-40B4-BE49-F238E27FC236}">
                <a16:creationId xmlns:a16="http://schemas.microsoft.com/office/drawing/2014/main" id="{89F03298-A025-4C72-B51B-FC7B6C49AE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55936" y="6538757"/>
            <a:ext cx="945547" cy="19509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466AD25-4629-4DD2-8941-285AEC68228A}"/>
              </a:ext>
            </a:extLst>
          </p:cNvPr>
          <p:cNvSpPr/>
          <p:nvPr userDrawn="1"/>
        </p:nvSpPr>
        <p:spPr>
          <a:xfrm>
            <a:off x="0" y="6400800"/>
            <a:ext cx="457200" cy="457200"/>
          </a:xfrm>
          <a:prstGeom prst="rect">
            <a:avLst/>
          </a:prstGeom>
          <a:solidFill>
            <a:srgbClr val="B862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1100"/>
              <a:t>NCL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0CFEF2-1A8A-4EF4-B5AF-530886D5CD46}"/>
              </a:ext>
            </a:extLst>
          </p:cNvPr>
          <p:cNvSpPr txBox="1"/>
          <p:nvPr userDrawn="1"/>
        </p:nvSpPr>
        <p:spPr>
          <a:xfrm>
            <a:off x="484632" y="6502442"/>
            <a:ext cx="19704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>
                <a:solidFill>
                  <a:schemeClr val="bg1">
                    <a:lumMod val="95000"/>
                  </a:schemeClr>
                </a:solidFill>
              </a:rPr>
              <a:t>Neuromorphic Computing Lab</a:t>
            </a:r>
          </a:p>
        </p:txBody>
      </p:sp>
    </p:spTree>
    <p:extLst>
      <p:ext uri="{BB962C8B-B14F-4D97-AF65-F5344CB8AC3E}">
        <p14:creationId xmlns:p14="http://schemas.microsoft.com/office/powerpoint/2010/main" val="28266358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gu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A8C51-69D0-4653-9DD4-C9657C856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229178"/>
            <a:ext cx="10972800" cy="1199822"/>
          </a:xfrm>
        </p:spPr>
        <p:txBody>
          <a:bodyPr anchor="b" anchorCtr="0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0A8B5C-DC90-4F60-9A7A-08826CF8083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1000" y="3449317"/>
            <a:ext cx="10972800" cy="681935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85126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gu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A8C51-69D0-4653-9DD4-C9657C856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229178"/>
            <a:ext cx="10972800" cy="1199822"/>
          </a:xfrm>
        </p:spPr>
        <p:txBody>
          <a:bodyPr anchor="b" anchorCtr="0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0A8B5C-DC90-4F60-9A7A-08826CF8083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1000" y="3449317"/>
            <a:ext cx="10972800" cy="681935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EB7CF4-6E59-4F58-B339-D2AEFB0D202B}"/>
              </a:ext>
            </a:extLst>
          </p:cNvPr>
          <p:cNvSpPr/>
          <p:nvPr userDrawn="1"/>
        </p:nvSpPr>
        <p:spPr>
          <a:xfrm>
            <a:off x="0" y="6400800"/>
            <a:ext cx="11734800" cy="457200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ea typeface="Intel Clear" panose="020B0604020203020204" pitchFamily="34" charset="0"/>
              <a:cs typeface="Intel Clear" panose="020B0604020203020204" pitchFamily="34" charset="0"/>
              <a:sym typeface="Helvetica Neue Medium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FB7B45-0229-4BD9-84EB-963DE20FBDD7}"/>
              </a:ext>
            </a:extLst>
          </p:cNvPr>
          <p:cNvSpPr/>
          <p:nvPr userDrawn="1"/>
        </p:nvSpPr>
        <p:spPr>
          <a:xfrm>
            <a:off x="11734800" y="0"/>
            <a:ext cx="457200" cy="6400800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ea typeface="Intel Clear" panose="020B0604020203020204" pitchFamily="34" charset="0"/>
              <a:cs typeface="Intel Clear" panose="020B0604020203020204" pitchFamily="34" charset="0"/>
              <a:sym typeface="Helvetica Neue Medium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3A9EF0-587D-4D66-AF71-B360DB9198E7}"/>
              </a:ext>
            </a:extLst>
          </p:cNvPr>
          <p:cNvSpPr txBox="1"/>
          <p:nvPr userDrawn="1"/>
        </p:nvSpPr>
        <p:spPr>
          <a:xfrm>
            <a:off x="11898805" y="6553045"/>
            <a:ext cx="142668" cy="1538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 anchorCtr="0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4F6B73DA-0149-4325-A7B8-AE29BD4BC701}" type="slidenum">
              <a:rPr kumimoji="0" lang="en-US" sz="1000" b="0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Intel Clear" panose="020B0604020203020204" pitchFamily="34" charset="0"/>
                <a:cs typeface="Times New Roman" panose="02020603050405020304" pitchFamily="18" charset="0"/>
                <a:sym typeface="Helvetica Neue"/>
              </a:rPr>
              <a:pPr marL="0" marR="0" indent="0" algn="ctr" defTabSz="2438338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1000" b="0" i="0" u="none" strike="noStrike" cap="none" spc="0" normalizeH="0" baseline="0">
              <a:ln>
                <a:noFill/>
              </a:ln>
              <a:solidFill>
                <a:schemeClr val="bg1"/>
              </a:solidFill>
              <a:effectLst/>
              <a:uFillTx/>
              <a:latin typeface="+mn-lt"/>
              <a:ea typeface="Intel Clear" panose="020B0604020203020204" pitchFamily="34" charset="0"/>
              <a:cs typeface="Times New Roman" panose="02020603050405020304" pitchFamily="18" charset="0"/>
              <a:sym typeface="Helvetica Neue"/>
            </a:endParaRPr>
          </a:p>
        </p:txBody>
      </p:sp>
      <p:pic>
        <p:nvPicPr>
          <p:cNvPr id="13" name="Graphic 9">
            <a:extLst>
              <a:ext uri="{FF2B5EF4-FFF2-40B4-BE49-F238E27FC236}">
                <a16:creationId xmlns:a16="http://schemas.microsoft.com/office/drawing/2014/main" id="{F2F6F2F8-01D1-4425-8E5D-7CB71D0F68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55936" y="6538757"/>
            <a:ext cx="945547" cy="19509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B452047-AEB4-46B5-A2CC-4C7EC1125073}"/>
              </a:ext>
            </a:extLst>
          </p:cNvPr>
          <p:cNvSpPr/>
          <p:nvPr userDrawn="1"/>
        </p:nvSpPr>
        <p:spPr>
          <a:xfrm>
            <a:off x="0" y="6400800"/>
            <a:ext cx="457200" cy="457200"/>
          </a:xfrm>
          <a:prstGeom prst="rect">
            <a:avLst/>
          </a:prstGeom>
          <a:solidFill>
            <a:srgbClr val="B862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1100"/>
              <a:t>NCL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B9C044B-E389-4887-825C-F2A2CFAAB079}"/>
              </a:ext>
            </a:extLst>
          </p:cNvPr>
          <p:cNvSpPr txBox="1"/>
          <p:nvPr userDrawn="1"/>
        </p:nvSpPr>
        <p:spPr>
          <a:xfrm>
            <a:off x="484632" y="6490900"/>
            <a:ext cx="2223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1">
                    <a:lumMod val="95000"/>
                  </a:schemeClr>
                </a:solidFill>
              </a:rPr>
              <a:t>Neuromorphic Computing Lab</a:t>
            </a:r>
          </a:p>
        </p:txBody>
      </p:sp>
    </p:spTree>
    <p:extLst>
      <p:ext uri="{BB962C8B-B14F-4D97-AF65-F5344CB8AC3E}">
        <p14:creationId xmlns:p14="http://schemas.microsoft.com/office/powerpoint/2010/main" val="35164993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Blue 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CC841197-2CF0-45F0-8F2A-7933BBBCA6C7}"/>
              </a:ext>
            </a:extLst>
          </p:cNvPr>
          <p:cNvSpPr/>
          <p:nvPr userDrawn="1"/>
        </p:nvSpPr>
        <p:spPr>
          <a:xfrm>
            <a:off x="11734800" y="6400800"/>
            <a:ext cx="457200" cy="457200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ea typeface="Intel Clear" panose="020B0604020203020204" pitchFamily="34" charset="0"/>
              <a:cs typeface="Intel Clear" panose="020B0604020203020204" pitchFamily="34" charset="0"/>
              <a:sym typeface="Helvetica Neue Medium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7C7E27-4D13-40CC-BD02-3CD7453D0B8C}"/>
              </a:ext>
            </a:extLst>
          </p:cNvPr>
          <p:cNvSpPr/>
          <p:nvPr userDrawn="1"/>
        </p:nvSpPr>
        <p:spPr>
          <a:xfrm>
            <a:off x="5867399" y="402558"/>
            <a:ext cx="5874297" cy="6003471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ea typeface="Intel Clear" panose="020B0604020203020204" pitchFamily="34" charset="0"/>
              <a:cs typeface="Intel Clear" panose="020B0604020203020204" pitchFamily="34" charset="0"/>
              <a:sym typeface="Helvetica Neue Medium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EA8C51-69D0-4653-9DD4-C9657C856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220" y="2614497"/>
            <a:ext cx="4838270" cy="1782383"/>
          </a:xfrm>
        </p:spPr>
        <p:txBody>
          <a:bodyPr anchor="t" anchorCtr="0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0A8B5C-DC90-4F60-9A7A-08826CF8083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87623" y="546389"/>
            <a:ext cx="5433848" cy="1118706"/>
          </a:xfrm>
        </p:spPr>
        <p:txBody>
          <a:bodyPr anchor="ctr" anchorCtr="0">
            <a:no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3A9EF0-587D-4D66-AF71-B360DB9198E7}"/>
              </a:ext>
            </a:extLst>
          </p:cNvPr>
          <p:cNvSpPr txBox="1"/>
          <p:nvPr userDrawn="1"/>
        </p:nvSpPr>
        <p:spPr>
          <a:xfrm>
            <a:off x="11898805" y="6553045"/>
            <a:ext cx="142668" cy="1538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 anchorCtr="0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4F6B73DA-0149-4325-A7B8-AE29BD4BC701}" type="slidenum">
              <a:rPr kumimoji="0" lang="en-US" sz="1000" b="0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Intel Clear" panose="020B0604020203020204" pitchFamily="34" charset="0"/>
                <a:cs typeface="Times New Roman" panose="02020603050405020304" pitchFamily="18" charset="0"/>
                <a:sym typeface="Helvetica Neue"/>
              </a:rPr>
              <a:pPr marL="0" marR="0" indent="0" algn="ctr" defTabSz="2438338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1000" b="0" i="0" u="none" strike="noStrike" cap="none" spc="0" normalizeH="0" baseline="0">
              <a:ln>
                <a:noFill/>
              </a:ln>
              <a:solidFill>
                <a:schemeClr val="bg1"/>
              </a:solidFill>
              <a:effectLst/>
              <a:uFillTx/>
              <a:latin typeface="+mn-lt"/>
              <a:ea typeface="Intel Clear" panose="020B0604020203020204" pitchFamily="34" charset="0"/>
              <a:cs typeface="Times New Roman" panose="02020603050405020304" pitchFamily="18" charset="0"/>
              <a:sym typeface="Helvetica Neue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2EB94AE-1165-4C66-B976-C2E168859D49}"/>
              </a:ext>
            </a:extLst>
          </p:cNvPr>
          <p:cNvSpPr/>
          <p:nvPr userDrawn="1"/>
        </p:nvSpPr>
        <p:spPr>
          <a:xfrm>
            <a:off x="709974" y="2295340"/>
            <a:ext cx="319157" cy="319157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ea typeface="Intel Clear" panose="020B0604020203020204" pitchFamily="34" charset="0"/>
              <a:cs typeface="Intel Clear" panose="020B0604020203020204" pitchFamily="34" charset="0"/>
              <a:sym typeface="Helvetica Neue Medium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9F8E51D-DCA9-46A9-A882-29E595D6A99F}"/>
              </a:ext>
            </a:extLst>
          </p:cNvPr>
          <p:cNvSpPr/>
          <p:nvPr userDrawn="1"/>
        </p:nvSpPr>
        <p:spPr>
          <a:xfrm>
            <a:off x="536812" y="2123120"/>
            <a:ext cx="174318" cy="174318"/>
          </a:xfrm>
          <a:prstGeom prst="rect">
            <a:avLst/>
          </a:prstGeom>
          <a:solidFill>
            <a:srgbClr val="7BDE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ea typeface="Intel Clear" panose="020B0604020203020204" pitchFamily="34" charset="0"/>
              <a:cs typeface="Intel Clear" panose="020B0604020203020204" pitchFamily="34" charset="0"/>
              <a:sym typeface="Helvetica Neue Medium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E74772E-29C4-4337-A397-0F1232F1F1FE}"/>
              </a:ext>
            </a:extLst>
          </p:cNvPr>
          <p:cNvSpPr/>
          <p:nvPr userDrawn="1"/>
        </p:nvSpPr>
        <p:spPr>
          <a:xfrm>
            <a:off x="711130" y="2023074"/>
            <a:ext cx="100045" cy="100045"/>
          </a:xfrm>
          <a:prstGeom prst="rect">
            <a:avLst/>
          </a:prstGeom>
          <a:solidFill>
            <a:srgbClr val="B4F0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ea typeface="Intel Clear" panose="020B0604020203020204" pitchFamily="34" charset="0"/>
              <a:cs typeface="Intel Clear" panose="020B0604020203020204" pitchFamily="34" charset="0"/>
              <a:sym typeface="Helvetica Neue Medium"/>
            </a:endParaRP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5706ADC8-E536-415C-9589-A82AD6F7BDD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087623" y="1813801"/>
            <a:ext cx="5433848" cy="437679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9" name="Graphic 9">
            <a:extLst>
              <a:ext uri="{FF2B5EF4-FFF2-40B4-BE49-F238E27FC236}">
                <a16:creationId xmlns:a16="http://schemas.microsoft.com/office/drawing/2014/main" id="{10BD01B2-E121-4021-AEE6-DD806F67A0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55936" y="6538757"/>
            <a:ext cx="945547" cy="195098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4195DE6A-0C89-4421-9E4F-8E3960357BA6}"/>
              </a:ext>
            </a:extLst>
          </p:cNvPr>
          <p:cNvSpPr/>
          <p:nvPr userDrawn="1"/>
        </p:nvSpPr>
        <p:spPr>
          <a:xfrm>
            <a:off x="0" y="6400800"/>
            <a:ext cx="457200" cy="457200"/>
          </a:xfrm>
          <a:prstGeom prst="rect">
            <a:avLst/>
          </a:prstGeom>
          <a:solidFill>
            <a:srgbClr val="B862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1100"/>
              <a:t>NCL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5E55000-B3F0-4D65-8332-6C7B4C2CEB8D}"/>
              </a:ext>
            </a:extLst>
          </p:cNvPr>
          <p:cNvSpPr txBox="1"/>
          <p:nvPr userDrawn="1"/>
        </p:nvSpPr>
        <p:spPr>
          <a:xfrm>
            <a:off x="484632" y="6490900"/>
            <a:ext cx="2223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1">
                    <a:lumMod val="95000"/>
                  </a:schemeClr>
                </a:solidFill>
              </a:rPr>
              <a:t>Neuromorphic Computing Lab</a:t>
            </a:r>
          </a:p>
        </p:txBody>
      </p:sp>
    </p:spTree>
    <p:extLst>
      <p:ext uri="{BB962C8B-B14F-4D97-AF65-F5344CB8AC3E}">
        <p14:creationId xmlns:p14="http://schemas.microsoft.com/office/powerpoint/2010/main" val="262917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Blue B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CC841197-2CF0-45F0-8F2A-7933BBBCA6C7}"/>
              </a:ext>
            </a:extLst>
          </p:cNvPr>
          <p:cNvSpPr/>
          <p:nvPr userDrawn="1"/>
        </p:nvSpPr>
        <p:spPr>
          <a:xfrm>
            <a:off x="11734800" y="6400800"/>
            <a:ext cx="457200" cy="457200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ea typeface="Intel Clear" panose="020B0604020203020204" pitchFamily="34" charset="0"/>
              <a:cs typeface="Intel Clear" panose="020B0604020203020204" pitchFamily="34" charset="0"/>
              <a:sym typeface="Helvetica Neue Medium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7C7E27-4D13-40CC-BD02-3CD7453D0B8C}"/>
              </a:ext>
            </a:extLst>
          </p:cNvPr>
          <p:cNvSpPr/>
          <p:nvPr userDrawn="1"/>
        </p:nvSpPr>
        <p:spPr>
          <a:xfrm>
            <a:off x="5867399" y="402558"/>
            <a:ext cx="5874297" cy="6003471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ea typeface="Intel Clear" panose="020B0604020203020204" pitchFamily="34" charset="0"/>
              <a:cs typeface="Intel Clear" panose="020B0604020203020204" pitchFamily="34" charset="0"/>
              <a:sym typeface="Helvetica Neue Medium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EA8C51-69D0-4653-9DD4-C9657C856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220" y="2614497"/>
            <a:ext cx="4838270" cy="1782383"/>
          </a:xfrm>
        </p:spPr>
        <p:txBody>
          <a:bodyPr anchor="t" anchorCtr="0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0A8B5C-DC90-4F60-9A7A-08826CF8083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87623" y="546389"/>
            <a:ext cx="5433848" cy="1118706"/>
          </a:xfrm>
        </p:spPr>
        <p:txBody>
          <a:bodyPr anchor="ctr" anchorCtr="0">
            <a:no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3A9EF0-587D-4D66-AF71-B360DB9198E7}"/>
              </a:ext>
            </a:extLst>
          </p:cNvPr>
          <p:cNvSpPr txBox="1"/>
          <p:nvPr userDrawn="1"/>
        </p:nvSpPr>
        <p:spPr>
          <a:xfrm>
            <a:off x="11898805" y="6553045"/>
            <a:ext cx="142668" cy="1538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 anchorCtr="0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4F6B73DA-0149-4325-A7B8-AE29BD4BC701}" type="slidenum">
              <a:rPr kumimoji="0" lang="en-US" sz="1000" b="0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Intel Clear" panose="020B0604020203020204" pitchFamily="34" charset="0"/>
                <a:cs typeface="Times New Roman" panose="02020603050405020304" pitchFamily="18" charset="0"/>
                <a:sym typeface="Helvetica Neue"/>
              </a:rPr>
              <a:pPr marL="0" marR="0" indent="0" algn="ctr" defTabSz="2438338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1000" b="0" i="0" u="none" strike="noStrike" cap="none" spc="0" normalizeH="0" baseline="0">
              <a:ln>
                <a:noFill/>
              </a:ln>
              <a:solidFill>
                <a:schemeClr val="bg1"/>
              </a:solidFill>
              <a:effectLst/>
              <a:uFillTx/>
              <a:latin typeface="+mn-lt"/>
              <a:ea typeface="Intel Clear" panose="020B0604020203020204" pitchFamily="34" charset="0"/>
              <a:cs typeface="Times New Roman" panose="02020603050405020304" pitchFamily="18" charset="0"/>
              <a:sym typeface="Helvetica Neue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2EB94AE-1165-4C66-B976-C2E168859D49}"/>
              </a:ext>
            </a:extLst>
          </p:cNvPr>
          <p:cNvSpPr/>
          <p:nvPr userDrawn="1"/>
        </p:nvSpPr>
        <p:spPr>
          <a:xfrm>
            <a:off x="709974" y="2295340"/>
            <a:ext cx="319157" cy="319157"/>
          </a:xfrm>
          <a:prstGeom prst="rect">
            <a:avLst/>
          </a:prstGeom>
          <a:solidFill>
            <a:schemeClr val="accent4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ea typeface="Intel Clear" panose="020B0604020203020204" pitchFamily="34" charset="0"/>
              <a:cs typeface="Intel Clear" panose="020B0604020203020204" pitchFamily="34" charset="0"/>
              <a:sym typeface="Helvetica Neue Medium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9F8E51D-DCA9-46A9-A882-29E595D6A99F}"/>
              </a:ext>
            </a:extLst>
          </p:cNvPr>
          <p:cNvSpPr/>
          <p:nvPr userDrawn="1"/>
        </p:nvSpPr>
        <p:spPr>
          <a:xfrm>
            <a:off x="536812" y="2123120"/>
            <a:ext cx="174318" cy="174318"/>
          </a:xfrm>
          <a:prstGeom prst="rect">
            <a:avLst/>
          </a:prstGeom>
          <a:solidFill>
            <a:schemeClr val="accent3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ea typeface="Intel Clear" panose="020B0604020203020204" pitchFamily="34" charset="0"/>
              <a:cs typeface="Intel Clear" panose="020B0604020203020204" pitchFamily="34" charset="0"/>
              <a:sym typeface="Helvetica Neue Medium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E74772E-29C4-4337-A397-0F1232F1F1FE}"/>
              </a:ext>
            </a:extLst>
          </p:cNvPr>
          <p:cNvSpPr/>
          <p:nvPr userDrawn="1"/>
        </p:nvSpPr>
        <p:spPr>
          <a:xfrm>
            <a:off x="711130" y="2023074"/>
            <a:ext cx="100045" cy="100045"/>
          </a:xfrm>
          <a:prstGeom prst="rect">
            <a:avLst/>
          </a:prstGeom>
          <a:solidFill>
            <a:schemeClr val="accent4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ea typeface="Intel Clear" panose="020B0604020203020204" pitchFamily="34" charset="0"/>
              <a:cs typeface="Intel Clear" panose="020B0604020203020204" pitchFamily="34" charset="0"/>
              <a:sym typeface="Helvetica Neue Medium"/>
            </a:endParaRP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5706ADC8-E536-415C-9589-A82AD6F7BDD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087623" y="1813801"/>
            <a:ext cx="5433848" cy="437679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9" name="Graphic 9">
            <a:extLst>
              <a:ext uri="{FF2B5EF4-FFF2-40B4-BE49-F238E27FC236}">
                <a16:creationId xmlns:a16="http://schemas.microsoft.com/office/drawing/2014/main" id="{F62E8621-6C16-4EED-9F31-462386EB5C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55936" y="6538757"/>
            <a:ext cx="945547" cy="195098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E384DE79-316D-4115-BAC0-2C37064E9B9A}"/>
              </a:ext>
            </a:extLst>
          </p:cNvPr>
          <p:cNvSpPr/>
          <p:nvPr userDrawn="1"/>
        </p:nvSpPr>
        <p:spPr>
          <a:xfrm>
            <a:off x="0" y="6400800"/>
            <a:ext cx="457200" cy="457200"/>
          </a:xfrm>
          <a:prstGeom prst="rect">
            <a:avLst/>
          </a:prstGeom>
          <a:solidFill>
            <a:srgbClr val="B862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1100"/>
              <a:t>NCL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930CA1D-8C72-4088-9F9C-FD516FE77B67}"/>
              </a:ext>
            </a:extLst>
          </p:cNvPr>
          <p:cNvSpPr txBox="1"/>
          <p:nvPr userDrawn="1"/>
        </p:nvSpPr>
        <p:spPr>
          <a:xfrm>
            <a:off x="484632" y="6490900"/>
            <a:ext cx="2223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1">
                    <a:lumMod val="95000"/>
                  </a:schemeClr>
                </a:solidFill>
              </a:rPr>
              <a:t>Neuromorphic Computing Lab</a:t>
            </a:r>
          </a:p>
        </p:txBody>
      </p:sp>
    </p:spTree>
    <p:extLst>
      <p:ext uri="{BB962C8B-B14F-4D97-AF65-F5344CB8AC3E}">
        <p14:creationId xmlns:p14="http://schemas.microsoft.com/office/powerpoint/2010/main" val="22940809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hit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E32B7E3E-B537-4EE3-BA97-B90982F6C31B}"/>
              </a:ext>
            </a:extLst>
          </p:cNvPr>
          <p:cNvSpPr/>
          <p:nvPr userDrawn="1"/>
        </p:nvSpPr>
        <p:spPr>
          <a:xfrm>
            <a:off x="11734800" y="6400800"/>
            <a:ext cx="457200" cy="457200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ea typeface="Intel Clear" panose="020B0604020203020204" pitchFamily="34" charset="0"/>
              <a:cs typeface="Intel Clear" panose="020B0604020203020204" pitchFamily="34" charset="0"/>
              <a:sym typeface="Helvetica Neue Medium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7C7E27-4D13-40CC-BD02-3CD7453D0B8C}"/>
              </a:ext>
            </a:extLst>
          </p:cNvPr>
          <p:cNvSpPr/>
          <p:nvPr userDrawn="1"/>
        </p:nvSpPr>
        <p:spPr>
          <a:xfrm>
            <a:off x="5867399" y="402558"/>
            <a:ext cx="5874297" cy="6003471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ea typeface="Intel Clear" panose="020B0604020203020204" pitchFamily="34" charset="0"/>
              <a:cs typeface="Intel Clear" panose="020B0604020203020204" pitchFamily="34" charset="0"/>
              <a:sym typeface="Helvetica Neue Medium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EA8C51-69D0-4653-9DD4-C9657C856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220" y="2614497"/>
            <a:ext cx="4838270" cy="1782383"/>
          </a:xfrm>
        </p:spPr>
        <p:txBody>
          <a:bodyPr anchor="t" anchorCtr="0">
            <a:normAutofit/>
          </a:bodyPr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0A8B5C-DC90-4F60-9A7A-08826CF8083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87623" y="546389"/>
            <a:ext cx="5433848" cy="1118706"/>
          </a:xfrm>
        </p:spPr>
        <p:txBody>
          <a:bodyPr anchor="ctr" anchorCtr="0">
            <a:no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2EB94AE-1165-4C66-B976-C2E168859D49}"/>
              </a:ext>
            </a:extLst>
          </p:cNvPr>
          <p:cNvSpPr/>
          <p:nvPr userDrawn="1"/>
        </p:nvSpPr>
        <p:spPr>
          <a:xfrm>
            <a:off x="709974" y="2295340"/>
            <a:ext cx="319157" cy="319157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ea typeface="Intel Clear" panose="020B0604020203020204" pitchFamily="34" charset="0"/>
              <a:cs typeface="Intel Clear" panose="020B0604020203020204" pitchFamily="34" charset="0"/>
              <a:sym typeface="Helvetica Neue Medium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9F8E51D-DCA9-46A9-A882-29E595D6A99F}"/>
              </a:ext>
            </a:extLst>
          </p:cNvPr>
          <p:cNvSpPr/>
          <p:nvPr userDrawn="1"/>
        </p:nvSpPr>
        <p:spPr>
          <a:xfrm>
            <a:off x="536812" y="2123120"/>
            <a:ext cx="174318" cy="174318"/>
          </a:xfrm>
          <a:prstGeom prst="rect">
            <a:avLst/>
          </a:prstGeom>
          <a:solidFill>
            <a:srgbClr val="7BDE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ea typeface="Intel Clear" panose="020B0604020203020204" pitchFamily="34" charset="0"/>
              <a:cs typeface="Intel Clear" panose="020B0604020203020204" pitchFamily="34" charset="0"/>
              <a:sym typeface="Helvetica Neue Medium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E74772E-29C4-4337-A397-0F1232F1F1FE}"/>
              </a:ext>
            </a:extLst>
          </p:cNvPr>
          <p:cNvSpPr/>
          <p:nvPr userDrawn="1"/>
        </p:nvSpPr>
        <p:spPr>
          <a:xfrm>
            <a:off x="711130" y="2023074"/>
            <a:ext cx="100045" cy="100045"/>
          </a:xfrm>
          <a:prstGeom prst="rect">
            <a:avLst/>
          </a:prstGeom>
          <a:solidFill>
            <a:srgbClr val="B4F0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ea typeface="Intel Clear" panose="020B0604020203020204" pitchFamily="34" charset="0"/>
              <a:cs typeface="Intel Clear" panose="020B0604020203020204" pitchFamily="34" charset="0"/>
              <a:sym typeface="Helvetica Neue Medium"/>
            </a:endParaRP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5706ADC8-E536-415C-9589-A82AD6F7BDD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087623" y="1813801"/>
            <a:ext cx="5433848" cy="437679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175E17D-D74E-461D-9994-21701E9CF3FE}"/>
              </a:ext>
            </a:extLst>
          </p:cNvPr>
          <p:cNvSpPr txBox="1"/>
          <p:nvPr userDrawn="1"/>
        </p:nvSpPr>
        <p:spPr>
          <a:xfrm>
            <a:off x="11898805" y="6553045"/>
            <a:ext cx="142668" cy="1538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 anchorCtr="0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4F6B73DA-0149-4325-A7B8-AE29BD4BC701}" type="slidenum">
              <a:rPr kumimoji="0" lang="en-US" sz="1000" b="0" i="0" u="none" strike="noStrike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Intel Clear" panose="020B0604020203020204" pitchFamily="34" charset="0"/>
                <a:cs typeface="Times New Roman" panose="02020603050405020304" pitchFamily="18" charset="0"/>
                <a:sym typeface="Helvetica Neue"/>
              </a:rPr>
              <a:pPr marL="0" marR="0" indent="0" algn="ctr" defTabSz="2438338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1000" b="0" i="0" u="none" strike="noStrike" cap="none" spc="0" normalizeH="0" baseline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Intel Clear" panose="020B0604020203020204" pitchFamily="34" charset="0"/>
              <a:cs typeface="Times New Roman" panose="02020603050405020304" pitchFamily="18" charset="0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2311262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Frame Whit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875A302-45A3-481F-BFAB-9A074C3F7794}"/>
              </a:ext>
            </a:extLst>
          </p:cNvPr>
          <p:cNvSpPr/>
          <p:nvPr userDrawn="1"/>
        </p:nvSpPr>
        <p:spPr>
          <a:xfrm>
            <a:off x="457200" y="464127"/>
            <a:ext cx="11286348" cy="5944838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ea typeface="Intel Clear" panose="020B0604020203020204" pitchFamily="34" charset="0"/>
              <a:cs typeface="Intel Clear" panose="020B0604020203020204" pitchFamily="34" charset="0"/>
              <a:sym typeface="Helvetica Neue Medium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FA79AD-8981-4F51-8CC1-43C885681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922" y="1828800"/>
            <a:ext cx="10557387" cy="3200400"/>
          </a:xfrm>
        </p:spPr>
        <p:txBody>
          <a:bodyPr>
            <a:normAutofit/>
          </a:bodyPr>
          <a:lstStyle>
            <a:lvl1pPr algn="ctr"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6A6F6B2-1DD0-42F2-9039-5327CC0EF19D}"/>
              </a:ext>
            </a:extLst>
          </p:cNvPr>
          <p:cNvSpPr/>
          <p:nvPr userDrawn="1"/>
        </p:nvSpPr>
        <p:spPr>
          <a:xfrm>
            <a:off x="11734800" y="6400800"/>
            <a:ext cx="457200" cy="457200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ea typeface="Intel Clear" panose="020B0604020203020204" pitchFamily="34" charset="0"/>
              <a:cs typeface="Intel Clear" panose="020B0604020203020204" pitchFamily="34" charset="0"/>
              <a:sym typeface="Helvetica Neue Medium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B3A20D-927D-4DD1-8E5E-A3AC6EDE3968}"/>
              </a:ext>
            </a:extLst>
          </p:cNvPr>
          <p:cNvSpPr txBox="1"/>
          <p:nvPr userDrawn="1"/>
        </p:nvSpPr>
        <p:spPr>
          <a:xfrm>
            <a:off x="11898805" y="6553045"/>
            <a:ext cx="142668" cy="1538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 anchorCtr="0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4F6B73DA-0149-4325-A7B8-AE29BD4BC701}" type="slidenum">
              <a:rPr kumimoji="0" lang="en-US" sz="1000" b="0" i="0" u="none" strike="noStrike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Intel Clear" panose="020B0604020203020204" pitchFamily="34" charset="0"/>
                <a:cs typeface="Times New Roman" panose="02020603050405020304" pitchFamily="18" charset="0"/>
                <a:sym typeface="Helvetica Neue"/>
              </a:rPr>
              <a:pPr marL="0" marR="0" indent="0" algn="ctr" defTabSz="2438338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1000" b="0" i="0" u="none" strike="noStrike" cap="none" spc="0" normalizeH="0" baseline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Intel Clear" panose="020B0604020203020204" pitchFamily="34" charset="0"/>
              <a:cs typeface="Times New Roman" panose="02020603050405020304" pitchFamily="18" charset="0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52649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Blue B">
    <p:bg>
      <p:bgPr>
        <a:solidFill>
          <a:srgbClr val="184A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"/>
          <p:cNvSpPr/>
          <p:nvPr/>
        </p:nvSpPr>
        <p:spPr>
          <a:xfrm>
            <a:off x="1469360" y="0"/>
            <a:ext cx="3430768" cy="539316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>
              <a:latin typeface="IntelOne Display Medium" panose="020B0604020202020204" charset="0"/>
              <a:ea typeface="Intel Clear" panose="020B0604020203020204" pitchFamily="34" charset="0"/>
              <a:cs typeface="Intel Clear" panose="020B0604020203020204" pitchFamily="34" charset="0"/>
            </a:endParaRP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6E706504-BEDA-1441-8BC1-243269FBBCB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895475" y="3182315"/>
            <a:ext cx="10296524" cy="304800"/>
          </a:xfrm>
        </p:spPr>
        <p:txBody>
          <a:bodyPr>
            <a:normAutofit/>
          </a:bodyPr>
          <a:lstStyle>
            <a:lvl1pPr marL="0" indent="0">
              <a:buNone/>
              <a:defRPr sz="1600" b="1" i="0">
                <a:solidFill>
                  <a:srgbClr val="00C7FD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/>
              <a:t>16pt Intel Clear Bold Intro:</a:t>
            </a:r>
          </a:p>
        </p:txBody>
      </p:sp>
      <p:sp>
        <p:nvSpPr>
          <p:cNvPr id="31" name="Title Text">
            <a:extLst>
              <a:ext uri="{FF2B5EF4-FFF2-40B4-BE49-F238E27FC236}">
                <a16:creationId xmlns:a16="http://schemas.microsoft.com/office/drawing/2014/main" id="{89FD31ED-4225-F549-987B-028F84979F8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895475" y="3585279"/>
            <a:ext cx="10972801" cy="1091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r>
              <a:rPr lang="en-US"/>
              <a:t>75 </a:t>
            </a:r>
            <a:r>
              <a:rPr lang="en-US" err="1"/>
              <a:t>pt</a:t>
            </a:r>
            <a:r>
              <a:rPr lang="en-US"/>
              <a:t> Intel Clear Light</a:t>
            </a:r>
            <a:endParaRPr/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71E0DDC0-B435-4D0B-837E-0E27121099B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908348" y="4778609"/>
            <a:ext cx="10283651" cy="326776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/>
              <a:t>18pt Intel Clear Subhead, Date, Etc.</a:t>
            </a:r>
          </a:p>
        </p:txBody>
      </p:sp>
      <p:sp>
        <p:nvSpPr>
          <p:cNvPr id="10" name="Square">
            <a:extLst>
              <a:ext uri="{FF2B5EF4-FFF2-40B4-BE49-F238E27FC236}">
                <a16:creationId xmlns:a16="http://schemas.microsoft.com/office/drawing/2014/main" id="{5F1BD0FC-D3B7-4D2E-989A-64ED187DAF99}"/>
              </a:ext>
            </a:extLst>
          </p:cNvPr>
          <p:cNvSpPr/>
          <p:nvPr userDrawn="1"/>
        </p:nvSpPr>
        <p:spPr>
          <a:xfrm>
            <a:off x="861107" y="5390896"/>
            <a:ext cx="607299" cy="607299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>
              <a:latin typeface="IntelOne Display Medium" panose="020B0604020202020204" charset="0"/>
              <a:ea typeface="Intel Clear" panose="020B0604020203020204" pitchFamily="34" charset="0"/>
              <a:cs typeface="Intel Clear" panose="020B0604020203020204" pitchFamily="34" charset="0"/>
            </a:endParaRPr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3D2DE0DF-793A-4E90-BB4C-004CD646F4EF}"/>
              </a:ext>
            </a:extLst>
          </p:cNvPr>
          <p:cNvSpPr/>
          <p:nvPr userDrawn="1"/>
        </p:nvSpPr>
        <p:spPr>
          <a:xfrm>
            <a:off x="576067" y="5108797"/>
            <a:ext cx="286654" cy="282073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>
              <a:latin typeface="IntelOne Display Medium" panose="020B0604020202020204" charset="0"/>
              <a:ea typeface="Intel Clear" panose="020B0604020203020204" pitchFamily="34" charset="0"/>
              <a:cs typeface="Intel Clear" panose="020B0604020203020204" pitchFamily="34" charset="0"/>
            </a:endParaRPr>
          </a:p>
        </p:txBody>
      </p:sp>
      <p:sp>
        <p:nvSpPr>
          <p:cNvPr id="12" name="Square">
            <a:extLst>
              <a:ext uri="{FF2B5EF4-FFF2-40B4-BE49-F238E27FC236}">
                <a16:creationId xmlns:a16="http://schemas.microsoft.com/office/drawing/2014/main" id="{C39C59F8-1EBA-44B6-940C-E67247F76722}"/>
              </a:ext>
            </a:extLst>
          </p:cNvPr>
          <p:cNvSpPr/>
          <p:nvPr userDrawn="1"/>
        </p:nvSpPr>
        <p:spPr>
          <a:xfrm>
            <a:off x="861107" y="4952474"/>
            <a:ext cx="157461" cy="15746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>
              <a:latin typeface="IntelOne Display Medium" panose="020B0604020202020204" charset="0"/>
              <a:ea typeface="Intel Clear" panose="020B0604020203020204" pitchFamily="34" charset="0"/>
              <a:cs typeface="Intel Clear" panose="020B060402020302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5251DAF-788D-46D0-84B3-34DFEE6262F3}"/>
              </a:ext>
            </a:extLst>
          </p:cNvPr>
          <p:cNvGrpSpPr/>
          <p:nvPr userDrawn="1"/>
        </p:nvGrpSpPr>
        <p:grpSpPr>
          <a:xfrm>
            <a:off x="1468406" y="5995719"/>
            <a:ext cx="1059754" cy="396801"/>
            <a:chOff x="1314450" y="6391094"/>
            <a:chExt cx="1123377" cy="420623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050DF4B-855E-41F4-9B0B-9B0BA01FB4FE}"/>
                </a:ext>
              </a:extLst>
            </p:cNvPr>
            <p:cNvSpPr/>
            <p:nvPr/>
          </p:nvSpPr>
          <p:spPr>
            <a:xfrm>
              <a:off x="1314450" y="6396809"/>
              <a:ext cx="78581" cy="78581"/>
            </a:xfrm>
            <a:custGeom>
              <a:avLst/>
              <a:gdLst>
                <a:gd name="connsiteX0" fmla="*/ 0 w 78581"/>
                <a:gd name="connsiteY0" fmla="*/ 0 h 78581"/>
                <a:gd name="connsiteX1" fmla="*/ 78581 w 78581"/>
                <a:gd name="connsiteY1" fmla="*/ 0 h 78581"/>
                <a:gd name="connsiteX2" fmla="*/ 78581 w 78581"/>
                <a:gd name="connsiteY2" fmla="*/ 78581 h 78581"/>
                <a:gd name="connsiteX3" fmla="*/ 0 w 78581"/>
                <a:gd name="connsiteY3" fmla="*/ 78581 h 7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81" h="78581">
                  <a:moveTo>
                    <a:pt x="0" y="0"/>
                  </a:moveTo>
                  <a:lnTo>
                    <a:pt x="78581" y="0"/>
                  </a:lnTo>
                  <a:lnTo>
                    <a:pt x="78581" y="78581"/>
                  </a:lnTo>
                  <a:lnTo>
                    <a:pt x="0" y="78581"/>
                  </a:lnTo>
                  <a:close/>
                </a:path>
              </a:pathLst>
            </a:custGeom>
            <a:solidFill>
              <a:srgbClr val="00B2E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5E76890-19E8-4E79-B88A-5E246700E0DB}"/>
                </a:ext>
              </a:extLst>
            </p:cNvPr>
            <p:cNvSpPr/>
            <p:nvPr/>
          </p:nvSpPr>
          <p:spPr>
            <a:xfrm>
              <a:off x="1316545" y="6391094"/>
              <a:ext cx="995171" cy="420623"/>
            </a:xfrm>
            <a:custGeom>
              <a:avLst/>
              <a:gdLst>
                <a:gd name="connsiteX0" fmla="*/ 74486 w 995171"/>
                <a:gd name="connsiteY0" fmla="*/ 131921 h 420623"/>
                <a:gd name="connsiteX1" fmla="*/ 0 w 995171"/>
                <a:gd name="connsiteY1" fmla="*/ 131921 h 420623"/>
                <a:gd name="connsiteX2" fmla="*/ 0 w 995171"/>
                <a:gd name="connsiteY2" fmla="*/ 414719 h 420623"/>
                <a:gd name="connsiteX3" fmla="*/ 74486 w 995171"/>
                <a:gd name="connsiteY3" fmla="*/ 414719 h 420623"/>
                <a:gd name="connsiteX4" fmla="*/ 74486 w 995171"/>
                <a:gd name="connsiteY4" fmla="*/ 131921 h 420623"/>
                <a:gd name="connsiteX5" fmla="*/ 568262 w 995171"/>
                <a:gd name="connsiteY5" fmla="*/ 417576 h 420623"/>
                <a:gd name="connsiteX6" fmla="*/ 568262 w 995171"/>
                <a:gd name="connsiteY6" fmla="*/ 348234 h 420623"/>
                <a:gd name="connsiteX7" fmla="*/ 541306 w 995171"/>
                <a:gd name="connsiteY7" fmla="*/ 346520 h 420623"/>
                <a:gd name="connsiteX8" fmla="*/ 523780 w 995171"/>
                <a:gd name="connsiteY8" fmla="*/ 338804 h 420623"/>
                <a:gd name="connsiteX9" fmla="*/ 516065 w 995171"/>
                <a:gd name="connsiteY9" fmla="*/ 321945 h 420623"/>
                <a:gd name="connsiteX10" fmla="*/ 514350 w 995171"/>
                <a:gd name="connsiteY10" fmla="*/ 294608 h 420623"/>
                <a:gd name="connsiteX11" fmla="*/ 514350 w 995171"/>
                <a:gd name="connsiteY11" fmla="*/ 195644 h 420623"/>
                <a:gd name="connsiteX12" fmla="*/ 568262 w 995171"/>
                <a:gd name="connsiteY12" fmla="*/ 195644 h 420623"/>
                <a:gd name="connsiteX13" fmla="*/ 568262 w 995171"/>
                <a:gd name="connsiteY13" fmla="*/ 131921 h 420623"/>
                <a:gd name="connsiteX14" fmla="*/ 514350 w 995171"/>
                <a:gd name="connsiteY14" fmla="*/ 131921 h 420623"/>
                <a:gd name="connsiteX15" fmla="*/ 514350 w 995171"/>
                <a:gd name="connsiteY15" fmla="*/ 21812 h 420623"/>
                <a:gd name="connsiteX16" fmla="*/ 439865 w 995171"/>
                <a:gd name="connsiteY16" fmla="*/ 21812 h 420623"/>
                <a:gd name="connsiteX17" fmla="*/ 439865 w 995171"/>
                <a:gd name="connsiteY17" fmla="*/ 295180 h 420623"/>
                <a:gd name="connsiteX18" fmla="*/ 445865 w 995171"/>
                <a:gd name="connsiteY18" fmla="*/ 353473 h 420623"/>
                <a:gd name="connsiteX19" fmla="*/ 465677 w 995171"/>
                <a:gd name="connsiteY19" fmla="*/ 391001 h 420623"/>
                <a:gd name="connsiteX20" fmla="*/ 502063 w 995171"/>
                <a:gd name="connsiteY20" fmla="*/ 411385 h 420623"/>
                <a:gd name="connsiteX21" fmla="*/ 558927 w 995171"/>
                <a:gd name="connsiteY21" fmla="*/ 417671 h 420623"/>
                <a:gd name="connsiteX22" fmla="*/ 568262 w 995171"/>
                <a:gd name="connsiteY22" fmla="*/ 417671 h 420623"/>
                <a:gd name="connsiteX23" fmla="*/ 995172 w 995171"/>
                <a:gd name="connsiteY23" fmla="*/ 0 h 420623"/>
                <a:gd name="connsiteX24" fmla="*/ 920687 w 995171"/>
                <a:gd name="connsiteY24" fmla="*/ 0 h 420623"/>
                <a:gd name="connsiteX25" fmla="*/ 920687 w 995171"/>
                <a:gd name="connsiteY25" fmla="*/ 414719 h 420623"/>
                <a:gd name="connsiteX26" fmla="*/ 995172 w 995171"/>
                <a:gd name="connsiteY26" fmla="*/ 414719 h 420623"/>
                <a:gd name="connsiteX27" fmla="*/ 995172 w 995171"/>
                <a:gd name="connsiteY27" fmla="*/ 0 h 420623"/>
                <a:gd name="connsiteX28" fmla="*/ 367951 w 995171"/>
                <a:gd name="connsiteY28" fmla="*/ 159830 h 420623"/>
                <a:gd name="connsiteX29" fmla="*/ 281273 w 995171"/>
                <a:gd name="connsiteY29" fmla="*/ 126206 h 420623"/>
                <a:gd name="connsiteX30" fmla="*/ 232410 w 995171"/>
                <a:gd name="connsiteY30" fmla="*/ 137065 h 420623"/>
                <a:gd name="connsiteX31" fmla="*/ 195358 w 995171"/>
                <a:gd name="connsiteY31" fmla="*/ 167259 h 420623"/>
                <a:gd name="connsiteX32" fmla="*/ 191262 w 995171"/>
                <a:gd name="connsiteY32" fmla="*/ 172498 h 420623"/>
                <a:gd name="connsiteX33" fmla="*/ 191262 w 995171"/>
                <a:gd name="connsiteY33" fmla="*/ 167831 h 420623"/>
                <a:gd name="connsiteX34" fmla="*/ 191262 w 995171"/>
                <a:gd name="connsiteY34" fmla="*/ 132017 h 420623"/>
                <a:gd name="connsiteX35" fmla="*/ 117920 w 995171"/>
                <a:gd name="connsiteY35" fmla="*/ 132017 h 420623"/>
                <a:gd name="connsiteX36" fmla="*/ 117920 w 995171"/>
                <a:gd name="connsiteY36" fmla="*/ 414814 h 420623"/>
                <a:gd name="connsiteX37" fmla="*/ 191929 w 995171"/>
                <a:gd name="connsiteY37" fmla="*/ 414814 h 420623"/>
                <a:gd name="connsiteX38" fmla="*/ 191929 w 995171"/>
                <a:gd name="connsiteY38" fmla="*/ 264128 h 420623"/>
                <a:gd name="connsiteX39" fmla="*/ 192024 w 995171"/>
                <a:gd name="connsiteY39" fmla="*/ 274606 h 420623"/>
                <a:gd name="connsiteX40" fmla="*/ 192119 w 995171"/>
                <a:gd name="connsiteY40" fmla="*/ 269558 h 420623"/>
                <a:gd name="connsiteX41" fmla="*/ 211741 w 995171"/>
                <a:gd name="connsiteY41" fmla="*/ 210884 h 420623"/>
                <a:gd name="connsiteX42" fmla="*/ 258985 w 995171"/>
                <a:gd name="connsiteY42" fmla="*/ 190786 h 420623"/>
                <a:gd name="connsiteX43" fmla="*/ 307753 w 995171"/>
                <a:gd name="connsiteY43" fmla="*/ 210407 h 420623"/>
                <a:gd name="connsiteX44" fmla="*/ 323945 w 995171"/>
                <a:gd name="connsiteY44" fmla="*/ 264605 h 420623"/>
                <a:gd name="connsiteX45" fmla="*/ 323945 w 995171"/>
                <a:gd name="connsiteY45" fmla="*/ 264605 h 420623"/>
                <a:gd name="connsiteX46" fmla="*/ 323945 w 995171"/>
                <a:gd name="connsiteY46" fmla="*/ 265176 h 420623"/>
                <a:gd name="connsiteX47" fmla="*/ 323945 w 995171"/>
                <a:gd name="connsiteY47" fmla="*/ 265271 h 420623"/>
                <a:gd name="connsiteX48" fmla="*/ 323945 w 995171"/>
                <a:gd name="connsiteY48" fmla="*/ 414814 h 420623"/>
                <a:gd name="connsiteX49" fmla="*/ 399098 w 995171"/>
                <a:gd name="connsiteY49" fmla="*/ 414814 h 420623"/>
                <a:gd name="connsiteX50" fmla="*/ 399098 w 995171"/>
                <a:gd name="connsiteY50" fmla="*/ 254222 h 420623"/>
                <a:gd name="connsiteX51" fmla="*/ 367951 w 995171"/>
                <a:gd name="connsiteY51" fmla="*/ 159830 h 420623"/>
                <a:gd name="connsiteX52" fmla="*/ 881825 w 995171"/>
                <a:gd name="connsiteY52" fmla="*/ 272796 h 420623"/>
                <a:gd name="connsiteX53" fmla="*/ 871061 w 995171"/>
                <a:gd name="connsiteY53" fmla="*/ 215646 h 420623"/>
                <a:gd name="connsiteX54" fmla="*/ 841057 w 995171"/>
                <a:gd name="connsiteY54" fmla="*/ 168974 h 420623"/>
                <a:gd name="connsiteX55" fmla="*/ 794957 w 995171"/>
                <a:gd name="connsiteY55" fmla="*/ 137636 h 420623"/>
                <a:gd name="connsiteX56" fmla="*/ 735806 w 995171"/>
                <a:gd name="connsiteY56" fmla="*/ 126302 h 420623"/>
                <a:gd name="connsiteX57" fmla="*/ 678371 w 995171"/>
                <a:gd name="connsiteY57" fmla="*/ 137922 h 420623"/>
                <a:gd name="connsiteX58" fmla="*/ 631698 w 995171"/>
                <a:gd name="connsiteY58" fmla="*/ 169355 h 420623"/>
                <a:gd name="connsiteX59" fmla="*/ 600266 w 995171"/>
                <a:gd name="connsiteY59" fmla="*/ 216027 h 420623"/>
                <a:gd name="connsiteX60" fmla="*/ 588645 w 995171"/>
                <a:gd name="connsiteY60" fmla="*/ 273463 h 420623"/>
                <a:gd name="connsiteX61" fmla="*/ 599694 w 995171"/>
                <a:gd name="connsiteY61" fmla="*/ 330899 h 420623"/>
                <a:gd name="connsiteX62" fmla="*/ 630269 w 995171"/>
                <a:gd name="connsiteY62" fmla="*/ 377571 h 420623"/>
                <a:gd name="connsiteX63" fmla="*/ 677513 w 995171"/>
                <a:gd name="connsiteY63" fmla="*/ 409004 h 420623"/>
                <a:gd name="connsiteX64" fmla="*/ 738092 w 995171"/>
                <a:gd name="connsiteY64" fmla="*/ 420624 h 420623"/>
                <a:gd name="connsiteX65" fmla="*/ 863918 w 995171"/>
                <a:gd name="connsiteY65" fmla="*/ 365093 h 420623"/>
                <a:gd name="connsiteX66" fmla="*/ 810292 w 995171"/>
                <a:gd name="connsiteY66" fmla="*/ 324231 h 420623"/>
                <a:gd name="connsiteX67" fmla="*/ 738664 w 995171"/>
                <a:gd name="connsiteY67" fmla="*/ 355854 h 420623"/>
                <a:gd name="connsiteX68" fmla="*/ 687229 w 995171"/>
                <a:gd name="connsiteY68" fmla="*/ 341376 h 420623"/>
                <a:gd name="connsiteX69" fmla="*/ 660368 w 995171"/>
                <a:gd name="connsiteY69" fmla="*/ 302133 h 420623"/>
                <a:gd name="connsiteX70" fmla="*/ 659606 w 995171"/>
                <a:gd name="connsiteY70" fmla="*/ 299466 h 420623"/>
                <a:gd name="connsiteX71" fmla="*/ 881825 w 995171"/>
                <a:gd name="connsiteY71" fmla="*/ 299466 h 420623"/>
                <a:gd name="connsiteX72" fmla="*/ 881825 w 995171"/>
                <a:gd name="connsiteY72" fmla="*/ 272796 h 420623"/>
                <a:gd name="connsiteX73" fmla="*/ 660368 w 995171"/>
                <a:gd name="connsiteY73" fmla="*/ 246793 h 420623"/>
                <a:gd name="connsiteX74" fmla="*/ 735330 w 995171"/>
                <a:gd name="connsiteY74" fmla="*/ 189929 h 420623"/>
                <a:gd name="connsiteX75" fmla="*/ 810387 w 995171"/>
                <a:gd name="connsiteY75" fmla="*/ 246698 h 420623"/>
                <a:gd name="connsiteX76" fmla="*/ 660368 w 995171"/>
                <a:gd name="connsiteY76" fmla="*/ 246793 h 42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995171" h="420623">
                  <a:moveTo>
                    <a:pt x="74486" y="131921"/>
                  </a:moveTo>
                  <a:lnTo>
                    <a:pt x="0" y="131921"/>
                  </a:lnTo>
                  <a:lnTo>
                    <a:pt x="0" y="414719"/>
                  </a:lnTo>
                  <a:lnTo>
                    <a:pt x="74486" y="414719"/>
                  </a:lnTo>
                  <a:lnTo>
                    <a:pt x="74486" y="131921"/>
                  </a:lnTo>
                  <a:close/>
                  <a:moveTo>
                    <a:pt x="568262" y="417576"/>
                  </a:moveTo>
                  <a:lnTo>
                    <a:pt x="568262" y="348234"/>
                  </a:lnTo>
                  <a:cubicBezTo>
                    <a:pt x="557308" y="348139"/>
                    <a:pt x="548259" y="347567"/>
                    <a:pt x="541306" y="346520"/>
                  </a:cubicBezTo>
                  <a:cubicBezTo>
                    <a:pt x="533591" y="345281"/>
                    <a:pt x="527685" y="342710"/>
                    <a:pt x="523780" y="338804"/>
                  </a:cubicBezTo>
                  <a:cubicBezTo>
                    <a:pt x="519875" y="334899"/>
                    <a:pt x="517303" y="329184"/>
                    <a:pt x="516065" y="321945"/>
                  </a:cubicBezTo>
                  <a:cubicBezTo>
                    <a:pt x="514922" y="314992"/>
                    <a:pt x="514350" y="305753"/>
                    <a:pt x="514350" y="294608"/>
                  </a:cubicBezTo>
                  <a:lnTo>
                    <a:pt x="514350" y="195644"/>
                  </a:lnTo>
                  <a:lnTo>
                    <a:pt x="568262" y="195644"/>
                  </a:lnTo>
                  <a:lnTo>
                    <a:pt x="568262" y="131921"/>
                  </a:lnTo>
                  <a:lnTo>
                    <a:pt x="514350" y="131921"/>
                  </a:lnTo>
                  <a:lnTo>
                    <a:pt x="514350" y="21812"/>
                  </a:lnTo>
                  <a:lnTo>
                    <a:pt x="439865" y="21812"/>
                  </a:lnTo>
                  <a:lnTo>
                    <a:pt x="439865" y="295180"/>
                  </a:lnTo>
                  <a:cubicBezTo>
                    <a:pt x="439865" y="318230"/>
                    <a:pt x="441865" y="337852"/>
                    <a:pt x="445865" y="353473"/>
                  </a:cubicBezTo>
                  <a:cubicBezTo>
                    <a:pt x="449771" y="368903"/>
                    <a:pt x="456438" y="381572"/>
                    <a:pt x="465677" y="391001"/>
                  </a:cubicBezTo>
                  <a:cubicBezTo>
                    <a:pt x="474917" y="400431"/>
                    <a:pt x="487204" y="407289"/>
                    <a:pt x="502063" y="411385"/>
                  </a:cubicBezTo>
                  <a:cubicBezTo>
                    <a:pt x="517112" y="415481"/>
                    <a:pt x="536258" y="417671"/>
                    <a:pt x="558927" y="417671"/>
                  </a:cubicBezTo>
                  <a:lnTo>
                    <a:pt x="568262" y="417671"/>
                  </a:lnTo>
                  <a:close/>
                  <a:moveTo>
                    <a:pt x="995172" y="0"/>
                  </a:moveTo>
                  <a:lnTo>
                    <a:pt x="920687" y="0"/>
                  </a:lnTo>
                  <a:lnTo>
                    <a:pt x="920687" y="414719"/>
                  </a:lnTo>
                  <a:lnTo>
                    <a:pt x="995172" y="414719"/>
                  </a:lnTo>
                  <a:lnTo>
                    <a:pt x="995172" y="0"/>
                  </a:lnTo>
                  <a:close/>
                  <a:moveTo>
                    <a:pt x="367951" y="159830"/>
                  </a:moveTo>
                  <a:cubicBezTo>
                    <a:pt x="347282" y="137541"/>
                    <a:pt x="318135" y="126206"/>
                    <a:pt x="281273" y="126206"/>
                  </a:cubicBezTo>
                  <a:cubicBezTo>
                    <a:pt x="263462" y="126206"/>
                    <a:pt x="247079" y="129921"/>
                    <a:pt x="232410" y="137065"/>
                  </a:cubicBezTo>
                  <a:cubicBezTo>
                    <a:pt x="217742" y="144304"/>
                    <a:pt x="205264" y="154496"/>
                    <a:pt x="195358" y="167259"/>
                  </a:cubicBezTo>
                  <a:lnTo>
                    <a:pt x="191262" y="172498"/>
                  </a:lnTo>
                  <a:lnTo>
                    <a:pt x="191262" y="167831"/>
                  </a:lnTo>
                  <a:lnTo>
                    <a:pt x="191262" y="132017"/>
                  </a:lnTo>
                  <a:lnTo>
                    <a:pt x="117920" y="132017"/>
                  </a:lnTo>
                  <a:lnTo>
                    <a:pt x="117920" y="414814"/>
                  </a:lnTo>
                  <a:lnTo>
                    <a:pt x="191929" y="414814"/>
                  </a:lnTo>
                  <a:lnTo>
                    <a:pt x="191929" y="264128"/>
                  </a:lnTo>
                  <a:lnTo>
                    <a:pt x="192024" y="274606"/>
                  </a:lnTo>
                  <a:cubicBezTo>
                    <a:pt x="192024" y="272891"/>
                    <a:pt x="192024" y="271177"/>
                    <a:pt x="192119" y="269558"/>
                  </a:cubicBezTo>
                  <a:cubicBezTo>
                    <a:pt x="192881" y="243173"/>
                    <a:pt x="199454" y="223456"/>
                    <a:pt x="211741" y="210884"/>
                  </a:cubicBezTo>
                  <a:cubicBezTo>
                    <a:pt x="224790" y="197549"/>
                    <a:pt x="240697" y="190786"/>
                    <a:pt x="258985" y="190786"/>
                  </a:cubicBezTo>
                  <a:cubicBezTo>
                    <a:pt x="280511" y="190786"/>
                    <a:pt x="296894" y="197358"/>
                    <a:pt x="307753" y="210407"/>
                  </a:cubicBezTo>
                  <a:cubicBezTo>
                    <a:pt x="318421" y="223171"/>
                    <a:pt x="323850" y="241364"/>
                    <a:pt x="323945" y="264605"/>
                  </a:cubicBezTo>
                  <a:lnTo>
                    <a:pt x="323945" y="264605"/>
                  </a:lnTo>
                  <a:lnTo>
                    <a:pt x="323945" y="265176"/>
                  </a:lnTo>
                  <a:lnTo>
                    <a:pt x="323945" y="265271"/>
                  </a:lnTo>
                  <a:lnTo>
                    <a:pt x="323945" y="414814"/>
                  </a:lnTo>
                  <a:lnTo>
                    <a:pt x="399098" y="414814"/>
                  </a:lnTo>
                  <a:lnTo>
                    <a:pt x="399098" y="254222"/>
                  </a:lnTo>
                  <a:cubicBezTo>
                    <a:pt x="399193" y="213931"/>
                    <a:pt x="388620" y="182118"/>
                    <a:pt x="367951" y="159830"/>
                  </a:cubicBezTo>
                  <a:moveTo>
                    <a:pt x="881825" y="272796"/>
                  </a:moveTo>
                  <a:cubicBezTo>
                    <a:pt x="881825" y="252508"/>
                    <a:pt x="878205" y="233267"/>
                    <a:pt x="871061" y="215646"/>
                  </a:cubicBezTo>
                  <a:cubicBezTo>
                    <a:pt x="863918" y="198025"/>
                    <a:pt x="853821" y="182309"/>
                    <a:pt x="841057" y="168974"/>
                  </a:cubicBezTo>
                  <a:cubicBezTo>
                    <a:pt x="828294" y="155639"/>
                    <a:pt x="812768" y="145066"/>
                    <a:pt x="794957" y="137636"/>
                  </a:cubicBezTo>
                  <a:cubicBezTo>
                    <a:pt x="777145" y="130112"/>
                    <a:pt x="757238" y="126302"/>
                    <a:pt x="735806" y="126302"/>
                  </a:cubicBezTo>
                  <a:cubicBezTo>
                    <a:pt x="715518" y="126302"/>
                    <a:pt x="696182" y="130207"/>
                    <a:pt x="678371" y="137922"/>
                  </a:cubicBezTo>
                  <a:cubicBezTo>
                    <a:pt x="660559" y="145637"/>
                    <a:pt x="644843" y="156210"/>
                    <a:pt x="631698" y="169355"/>
                  </a:cubicBezTo>
                  <a:cubicBezTo>
                    <a:pt x="618554" y="182499"/>
                    <a:pt x="607981" y="198215"/>
                    <a:pt x="600266" y="216027"/>
                  </a:cubicBezTo>
                  <a:cubicBezTo>
                    <a:pt x="592550" y="233839"/>
                    <a:pt x="588645" y="253175"/>
                    <a:pt x="588645" y="273463"/>
                  </a:cubicBezTo>
                  <a:cubicBezTo>
                    <a:pt x="588645" y="293751"/>
                    <a:pt x="592360" y="313087"/>
                    <a:pt x="599694" y="330899"/>
                  </a:cubicBezTo>
                  <a:cubicBezTo>
                    <a:pt x="607028" y="348710"/>
                    <a:pt x="617315" y="364426"/>
                    <a:pt x="630269" y="377571"/>
                  </a:cubicBezTo>
                  <a:cubicBezTo>
                    <a:pt x="643223" y="390716"/>
                    <a:pt x="659130" y="401288"/>
                    <a:pt x="677513" y="409004"/>
                  </a:cubicBezTo>
                  <a:cubicBezTo>
                    <a:pt x="695897" y="416719"/>
                    <a:pt x="716280" y="420624"/>
                    <a:pt x="738092" y="420624"/>
                  </a:cubicBezTo>
                  <a:cubicBezTo>
                    <a:pt x="801148" y="420624"/>
                    <a:pt x="840391" y="391954"/>
                    <a:pt x="863918" y="365093"/>
                  </a:cubicBezTo>
                  <a:lnTo>
                    <a:pt x="810292" y="324231"/>
                  </a:lnTo>
                  <a:cubicBezTo>
                    <a:pt x="798957" y="337661"/>
                    <a:pt x="772192" y="355854"/>
                    <a:pt x="738664" y="355854"/>
                  </a:cubicBezTo>
                  <a:cubicBezTo>
                    <a:pt x="717614" y="355854"/>
                    <a:pt x="700373" y="350996"/>
                    <a:pt x="687229" y="341376"/>
                  </a:cubicBezTo>
                  <a:cubicBezTo>
                    <a:pt x="674084" y="331756"/>
                    <a:pt x="665036" y="318611"/>
                    <a:pt x="660368" y="302133"/>
                  </a:cubicBezTo>
                  <a:lnTo>
                    <a:pt x="659606" y="299466"/>
                  </a:lnTo>
                  <a:lnTo>
                    <a:pt x="881825" y="299466"/>
                  </a:lnTo>
                  <a:lnTo>
                    <a:pt x="881825" y="272796"/>
                  </a:lnTo>
                  <a:close/>
                  <a:moveTo>
                    <a:pt x="660368" y="246793"/>
                  </a:moveTo>
                  <a:cubicBezTo>
                    <a:pt x="660368" y="226124"/>
                    <a:pt x="684086" y="189929"/>
                    <a:pt x="735330" y="189929"/>
                  </a:cubicBezTo>
                  <a:cubicBezTo>
                    <a:pt x="786575" y="189929"/>
                    <a:pt x="810387" y="226028"/>
                    <a:pt x="810387" y="246698"/>
                  </a:cubicBezTo>
                  <a:lnTo>
                    <a:pt x="660368" y="24679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094D935-4B06-467E-ACD3-E78CD1B86EE3}"/>
                </a:ext>
              </a:extLst>
            </p:cNvPr>
            <p:cNvSpPr/>
            <p:nvPr/>
          </p:nvSpPr>
          <p:spPr>
            <a:xfrm>
              <a:off x="2358770" y="6728469"/>
              <a:ext cx="79057" cy="79057"/>
            </a:xfrm>
            <a:custGeom>
              <a:avLst/>
              <a:gdLst>
                <a:gd name="connsiteX0" fmla="*/ 39529 w 79057"/>
                <a:gd name="connsiteY0" fmla="*/ 5620 h 79057"/>
                <a:gd name="connsiteX1" fmla="*/ 73438 w 79057"/>
                <a:gd name="connsiteY1" fmla="*/ 39529 h 79057"/>
                <a:gd name="connsiteX2" fmla="*/ 39529 w 79057"/>
                <a:gd name="connsiteY2" fmla="*/ 73438 h 79057"/>
                <a:gd name="connsiteX3" fmla="*/ 5620 w 79057"/>
                <a:gd name="connsiteY3" fmla="*/ 39529 h 79057"/>
                <a:gd name="connsiteX4" fmla="*/ 39529 w 79057"/>
                <a:gd name="connsiteY4" fmla="*/ 5620 h 79057"/>
                <a:gd name="connsiteX5" fmla="*/ 39529 w 79057"/>
                <a:gd name="connsiteY5" fmla="*/ 0 h 79057"/>
                <a:gd name="connsiteX6" fmla="*/ 0 w 79057"/>
                <a:gd name="connsiteY6" fmla="*/ 39529 h 79057"/>
                <a:gd name="connsiteX7" fmla="*/ 39529 w 79057"/>
                <a:gd name="connsiteY7" fmla="*/ 79058 h 79057"/>
                <a:gd name="connsiteX8" fmla="*/ 79058 w 79057"/>
                <a:gd name="connsiteY8" fmla="*/ 39529 h 79057"/>
                <a:gd name="connsiteX9" fmla="*/ 39529 w 79057"/>
                <a:gd name="connsiteY9" fmla="*/ 0 h 79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79057">
                  <a:moveTo>
                    <a:pt x="39529" y="5620"/>
                  </a:moveTo>
                  <a:cubicBezTo>
                    <a:pt x="58198" y="5620"/>
                    <a:pt x="73438" y="20860"/>
                    <a:pt x="73438" y="39529"/>
                  </a:cubicBezTo>
                  <a:cubicBezTo>
                    <a:pt x="73438" y="58198"/>
                    <a:pt x="58198" y="73438"/>
                    <a:pt x="39529" y="73438"/>
                  </a:cubicBezTo>
                  <a:cubicBezTo>
                    <a:pt x="20860" y="73438"/>
                    <a:pt x="5620" y="58198"/>
                    <a:pt x="5620" y="39529"/>
                  </a:cubicBezTo>
                  <a:cubicBezTo>
                    <a:pt x="5620" y="20860"/>
                    <a:pt x="20860" y="5620"/>
                    <a:pt x="39529" y="5620"/>
                  </a:cubicBezTo>
                  <a:moveTo>
                    <a:pt x="39529" y="0"/>
                  </a:moveTo>
                  <a:cubicBezTo>
                    <a:pt x="17717" y="0"/>
                    <a:pt x="0" y="17717"/>
                    <a:pt x="0" y="39529"/>
                  </a:cubicBezTo>
                  <a:cubicBezTo>
                    <a:pt x="0" y="61341"/>
                    <a:pt x="17717" y="79058"/>
                    <a:pt x="39529" y="79058"/>
                  </a:cubicBezTo>
                  <a:cubicBezTo>
                    <a:pt x="61341" y="79058"/>
                    <a:pt x="79058" y="61341"/>
                    <a:pt x="79058" y="39529"/>
                  </a:cubicBezTo>
                  <a:cubicBezTo>
                    <a:pt x="79058" y="17717"/>
                    <a:pt x="61341" y="0"/>
                    <a:pt x="39529" y="0"/>
                  </a:cubicBezTo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E1BDA4-68F2-4FA3-BD91-CBC85BF15A79}"/>
                </a:ext>
              </a:extLst>
            </p:cNvPr>
            <p:cNvSpPr/>
            <p:nvPr/>
          </p:nvSpPr>
          <p:spPr>
            <a:xfrm>
              <a:off x="2384869" y="6748090"/>
              <a:ext cx="30765" cy="39528"/>
            </a:xfrm>
            <a:custGeom>
              <a:avLst/>
              <a:gdLst>
                <a:gd name="connsiteX0" fmla="*/ 16383 w 30765"/>
                <a:gd name="connsiteY0" fmla="*/ 95 h 39528"/>
                <a:gd name="connsiteX1" fmla="*/ 23051 w 30765"/>
                <a:gd name="connsiteY1" fmla="*/ 1715 h 39528"/>
                <a:gd name="connsiteX2" fmla="*/ 27718 w 30765"/>
                <a:gd name="connsiteY2" fmla="*/ 6191 h 39528"/>
                <a:gd name="connsiteX3" fmla="*/ 29337 w 30765"/>
                <a:gd name="connsiteY3" fmla="*/ 12478 h 39528"/>
                <a:gd name="connsiteX4" fmla="*/ 27146 w 30765"/>
                <a:gd name="connsiteY4" fmla="*/ 19622 h 39528"/>
                <a:gd name="connsiteX5" fmla="*/ 21812 w 30765"/>
                <a:gd name="connsiteY5" fmla="*/ 23717 h 39528"/>
                <a:gd name="connsiteX6" fmla="*/ 30766 w 30765"/>
                <a:gd name="connsiteY6" fmla="*/ 39529 h 39528"/>
                <a:gd name="connsiteX7" fmla="*/ 23717 w 30765"/>
                <a:gd name="connsiteY7" fmla="*/ 39529 h 39528"/>
                <a:gd name="connsiteX8" fmla="*/ 15526 w 30765"/>
                <a:gd name="connsiteY8" fmla="*/ 24860 h 39528"/>
                <a:gd name="connsiteX9" fmla="*/ 6191 w 30765"/>
                <a:gd name="connsiteY9" fmla="*/ 24860 h 39528"/>
                <a:gd name="connsiteX10" fmla="*/ 6191 w 30765"/>
                <a:gd name="connsiteY10" fmla="*/ 39529 h 39528"/>
                <a:gd name="connsiteX11" fmla="*/ 0 w 30765"/>
                <a:gd name="connsiteY11" fmla="*/ 39529 h 39528"/>
                <a:gd name="connsiteX12" fmla="*/ 0 w 30765"/>
                <a:gd name="connsiteY12" fmla="*/ 0 h 39528"/>
                <a:gd name="connsiteX13" fmla="*/ 16383 w 30765"/>
                <a:gd name="connsiteY13" fmla="*/ 0 h 39528"/>
                <a:gd name="connsiteX14" fmla="*/ 16383 w 30765"/>
                <a:gd name="connsiteY14" fmla="*/ 19336 h 39528"/>
                <a:gd name="connsiteX15" fmla="*/ 19907 w 30765"/>
                <a:gd name="connsiteY15" fmla="*/ 18478 h 39528"/>
                <a:gd name="connsiteX16" fmla="*/ 22289 w 30765"/>
                <a:gd name="connsiteY16" fmla="*/ 16097 h 39528"/>
                <a:gd name="connsiteX17" fmla="*/ 23146 w 30765"/>
                <a:gd name="connsiteY17" fmla="*/ 12573 h 39528"/>
                <a:gd name="connsiteX18" fmla="*/ 22289 w 30765"/>
                <a:gd name="connsiteY18" fmla="*/ 9049 h 39528"/>
                <a:gd name="connsiteX19" fmla="*/ 19907 w 30765"/>
                <a:gd name="connsiteY19" fmla="*/ 6668 h 39528"/>
                <a:gd name="connsiteX20" fmla="*/ 16383 w 30765"/>
                <a:gd name="connsiteY20" fmla="*/ 5810 h 39528"/>
                <a:gd name="connsiteX21" fmla="*/ 6191 w 30765"/>
                <a:gd name="connsiteY21" fmla="*/ 5810 h 39528"/>
                <a:gd name="connsiteX22" fmla="*/ 6191 w 30765"/>
                <a:gd name="connsiteY22" fmla="*/ 19336 h 39528"/>
                <a:gd name="connsiteX23" fmla="*/ 16383 w 30765"/>
                <a:gd name="connsiteY23" fmla="*/ 19336 h 39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0765" h="39528">
                  <a:moveTo>
                    <a:pt x="16383" y="95"/>
                  </a:moveTo>
                  <a:cubicBezTo>
                    <a:pt x="18860" y="95"/>
                    <a:pt x="21050" y="667"/>
                    <a:pt x="23051" y="1715"/>
                  </a:cubicBezTo>
                  <a:cubicBezTo>
                    <a:pt x="25051" y="2762"/>
                    <a:pt x="26575" y="4286"/>
                    <a:pt x="27718" y="6191"/>
                  </a:cubicBezTo>
                  <a:cubicBezTo>
                    <a:pt x="28861" y="8096"/>
                    <a:pt x="29337" y="10192"/>
                    <a:pt x="29337" y="12478"/>
                  </a:cubicBezTo>
                  <a:cubicBezTo>
                    <a:pt x="29337" y="15335"/>
                    <a:pt x="28575" y="17717"/>
                    <a:pt x="27146" y="19622"/>
                  </a:cubicBezTo>
                  <a:cubicBezTo>
                    <a:pt x="25718" y="21527"/>
                    <a:pt x="23908" y="22860"/>
                    <a:pt x="21812" y="23717"/>
                  </a:cubicBezTo>
                  <a:lnTo>
                    <a:pt x="30766" y="39529"/>
                  </a:lnTo>
                  <a:lnTo>
                    <a:pt x="23717" y="39529"/>
                  </a:lnTo>
                  <a:lnTo>
                    <a:pt x="15526" y="24860"/>
                  </a:lnTo>
                  <a:lnTo>
                    <a:pt x="6191" y="24860"/>
                  </a:lnTo>
                  <a:lnTo>
                    <a:pt x="6191" y="39529"/>
                  </a:lnTo>
                  <a:lnTo>
                    <a:pt x="0" y="39529"/>
                  </a:lnTo>
                  <a:lnTo>
                    <a:pt x="0" y="0"/>
                  </a:lnTo>
                  <a:lnTo>
                    <a:pt x="16383" y="0"/>
                  </a:lnTo>
                  <a:close/>
                  <a:moveTo>
                    <a:pt x="16383" y="19336"/>
                  </a:moveTo>
                  <a:cubicBezTo>
                    <a:pt x="17717" y="19336"/>
                    <a:pt x="18860" y="19050"/>
                    <a:pt x="19907" y="18478"/>
                  </a:cubicBezTo>
                  <a:cubicBezTo>
                    <a:pt x="20955" y="17907"/>
                    <a:pt x="21717" y="17050"/>
                    <a:pt x="22289" y="16097"/>
                  </a:cubicBezTo>
                  <a:cubicBezTo>
                    <a:pt x="22860" y="15050"/>
                    <a:pt x="23146" y="13906"/>
                    <a:pt x="23146" y="12573"/>
                  </a:cubicBezTo>
                  <a:cubicBezTo>
                    <a:pt x="23146" y="11240"/>
                    <a:pt x="22860" y="10097"/>
                    <a:pt x="22289" y="9049"/>
                  </a:cubicBezTo>
                  <a:cubicBezTo>
                    <a:pt x="21717" y="8001"/>
                    <a:pt x="20860" y="7239"/>
                    <a:pt x="19907" y="6668"/>
                  </a:cubicBezTo>
                  <a:cubicBezTo>
                    <a:pt x="18860" y="6096"/>
                    <a:pt x="17717" y="5810"/>
                    <a:pt x="16383" y="5810"/>
                  </a:cubicBezTo>
                  <a:lnTo>
                    <a:pt x="6191" y="5810"/>
                  </a:lnTo>
                  <a:lnTo>
                    <a:pt x="6191" y="19336"/>
                  </a:lnTo>
                  <a:lnTo>
                    <a:pt x="16383" y="19336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86408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Frame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875A302-45A3-481F-BFAB-9A074C3F7794}"/>
              </a:ext>
            </a:extLst>
          </p:cNvPr>
          <p:cNvSpPr/>
          <p:nvPr userDrawn="1"/>
        </p:nvSpPr>
        <p:spPr>
          <a:xfrm>
            <a:off x="457200" y="464127"/>
            <a:ext cx="11286348" cy="5944838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ea typeface="Intel Clear" panose="020B0604020203020204" pitchFamily="34" charset="0"/>
              <a:cs typeface="Intel Clear" panose="020B0604020203020204" pitchFamily="34" charset="0"/>
              <a:sym typeface="Helvetica Neue Medium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FA79AD-8981-4F51-8CC1-43C885681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922" y="1776845"/>
            <a:ext cx="10557387" cy="3304310"/>
          </a:xfrm>
        </p:spPr>
        <p:txBody>
          <a:bodyPr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6A6F6B2-1DD0-42F2-9039-5327CC0EF19D}"/>
              </a:ext>
            </a:extLst>
          </p:cNvPr>
          <p:cNvSpPr/>
          <p:nvPr userDrawn="1"/>
        </p:nvSpPr>
        <p:spPr>
          <a:xfrm>
            <a:off x="11734800" y="6400800"/>
            <a:ext cx="457200" cy="457200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ea typeface="Intel Clear" panose="020B0604020203020204" pitchFamily="34" charset="0"/>
              <a:cs typeface="Intel Clear" panose="020B0604020203020204" pitchFamily="34" charset="0"/>
              <a:sym typeface="Helvetica Neue Medium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B3A20D-927D-4DD1-8E5E-A3AC6EDE3968}"/>
              </a:ext>
            </a:extLst>
          </p:cNvPr>
          <p:cNvSpPr txBox="1"/>
          <p:nvPr userDrawn="1"/>
        </p:nvSpPr>
        <p:spPr>
          <a:xfrm>
            <a:off x="11898805" y="6553045"/>
            <a:ext cx="142668" cy="1538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 anchorCtr="0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4F6B73DA-0149-4325-A7B8-AE29BD4BC701}" type="slidenum">
              <a:rPr kumimoji="0" lang="en-US" sz="1000" b="0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Intel Clear" panose="020B0604020203020204" pitchFamily="34" charset="0"/>
                <a:cs typeface="Times New Roman" panose="02020603050405020304" pitchFamily="18" charset="0"/>
                <a:sym typeface="Helvetica Neue"/>
              </a:rPr>
              <a:pPr marL="0" marR="0" indent="0" algn="ctr" defTabSz="2438338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1000" b="0" i="0" u="none" strike="noStrike" cap="none" spc="0" normalizeH="0" baseline="0">
              <a:ln>
                <a:noFill/>
              </a:ln>
              <a:solidFill>
                <a:schemeClr val="bg1"/>
              </a:solidFill>
              <a:effectLst/>
              <a:uFillTx/>
              <a:latin typeface="+mn-lt"/>
              <a:ea typeface="Intel Clear" panose="020B0604020203020204" pitchFamily="34" charset="0"/>
              <a:cs typeface="Times New Roman" panose="02020603050405020304" pitchFamily="18" charset="0"/>
              <a:sym typeface="Helvetica Neue"/>
            </a:endParaRPr>
          </a:p>
        </p:txBody>
      </p:sp>
      <p:pic>
        <p:nvPicPr>
          <p:cNvPr id="11" name="Graphic 9">
            <a:extLst>
              <a:ext uri="{FF2B5EF4-FFF2-40B4-BE49-F238E27FC236}">
                <a16:creationId xmlns:a16="http://schemas.microsoft.com/office/drawing/2014/main" id="{A8AC633D-745F-44FB-B050-7228310F26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55936" y="6538757"/>
            <a:ext cx="945547" cy="195098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FAA953EB-FB73-4F39-B8B6-82AF61A8581A}"/>
              </a:ext>
            </a:extLst>
          </p:cNvPr>
          <p:cNvSpPr/>
          <p:nvPr userDrawn="1"/>
        </p:nvSpPr>
        <p:spPr>
          <a:xfrm>
            <a:off x="0" y="6400800"/>
            <a:ext cx="457200" cy="457200"/>
          </a:xfrm>
          <a:prstGeom prst="rect">
            <a:avLst/>
          </a:prstGeom>
          <a:solidFill>
            <a:srgbClr val="B862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1100"/>
              <a:t>NCL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DC4A37D-3AD6-4054-BC52-5F4EC78DE48D}"/>
              </a:ext>
            </a:extLst>
          </p:cNvPr>
          <p:cNvSpPr txBox="1"/>
          <p:nvPr userDrawn="1"/>
        </p:nvSpPr>
        <p:spPr>
          <a:xfrm>
            <a:off x="484632" y="6490900"/>
            <a:ext cx="2223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1">
                    <a:lumMod val="95000"/>
                  </a:schemeClr>
                </a:solidFill>
              </a:rPr>
              <a:t>Neuromorphic Computing Lab</a:t>
            </a:r>
          </a:p>
        </p:txBody>
      </p:sp>
    </p:spTree>
    <p:extLst>
      <p:ext uri="{BB962C8B-B14F-4D97-AF65-F5344CB8AC3E}">
        <p14:creationId xmlns:p14="http://schemas.microsoft.com/office/powerpoint/2010/main" val="12139731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l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81D5E138-8800-4F6C-BD71-5E098EFFE2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381" y="2626737"/>
            <a:ext cx="4052408" cy="1643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0764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5" y="1825625"/>
            <a:ext cx="5324475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319713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90F38F5-F326-4548-BEF1-773E437F5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201098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End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>
            <a:extLst>
              <a:ext uri="{FF2B5EF4-FFF2-40B4-BE49-F238E27FC236}">
                <a16:creationId xmlns:a16="http://schemas.microsoft.com/office/drawing/2014/main" id="{BDA94F2D-B7BD-4CE9-A606-F00802F313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99949" y="2409775"/>
            <a:ext cx="4080108" cy="152139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F655609-5439-9C4A-8F0D-9AB5A1AAC9A3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112354-342E-49CE-8E3C-E078BBE1ADF7}"/>
              </a:ext>
            </a:extLst>
          </p:cNvPr>
          <p:cNvSpPr/>
          <p:nvPr userDrawn="1"/>
        </p:nvSpPr>
        <p:spPr>
          <a:xfrm>
            <a:off x="0" y="6335208"/>
            <a:ext cx="11736987" cy="595035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IntelOne Display Medium" panose="020B0604020202020204" charset="0"/>
              <a:ea typeface="Intel Clear" panose="020B0604020203020204" pitchFamily="34" charset="0"/>
              <a:cs typeface="Intel Clear" panose="020B0604020203020204" pitchFamily="34" charset="0"/>
              <a:sym typeface="Helvetica Neue Medium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21D8AD-9194-4DBA-8221-7F294421810B}"/>
              </a:ext>
            </a:extLst>
          </p:cNvPr>
          <p:cNvSpPr/>
          <p:nvPr userDrawn="1"/>
        </p:nvSpPr>
        <p:spPr>
          <a:xfrm rot="5400000">
            <a:off x="8758537" y="2906210"/>
            <a:ext cx="6407450" cy="595035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IntelOne Display Medium" panose="020B0604020202020204" charset="0"/>
              <a:ea typeface="Intel Clear" panose="020B0604020203020204" pitchFamily="34" charset="0"/>
              <a:cs typeface="Intel Clear" panose="020B0604020203020204" pitchFamily="34" charset="0"/>
              <a:sym typeface="Helvetica Neue Medium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CCE80E-0DF9-419A-80FF-D6492073CDB5}"/>
              </a:ext>
            </a:extLst>
          </p:cNvPr>
          <p:cNvSpPr/>
          <p:nvPr userDrawn="1"/>
        </p:nvSpPr>
        <p:spPr>
          <a:xfrm>
            <a:off x="0" y="6400800"/>
            <a:ext cx="457200" cy="457200"/>
          </a:xfrm>
          <a:prstGeom prst="rect">
            <a:avLst/>
          </a:prstGeom>
          <a:solidFill>
            <a:srgbClr val="B862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1100"/>
              <a:t>NCL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93344B-A65B-4702-893D-A5209D5C59F6}"/>
              </a:ext>
            </a:extLst>
          </p:cNvPr>
          <p:cNvSpPr txBox="1"/>
          <p:nvPr userDrawn="1"/>
        </p:nvSpPr>
        <p:spPr>
          <a:xfrm>
            <a:off x="484632" y="6490900"/>
            <a:ext cx="2223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1">
                    <a:lumMod val="95000"/>
                  </a:schemeClr>
                </a:solidFill>
              </a:rPr>
              <a:t>Neuromorphic Computing Lab</a:t>
            </a:r>
          </a:p>
        </p:txBody>
      </p:sp>
    </p:spTree>
    <p:extLst>
      <p:ext uri="{BB962C8B-B14F-4D97-AF65-F5344CB8AC3E}">
        <p14:creationId xmlns:p14="http://schemas.microsoft.com/office/powerpoint/2010/main" val="750440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ection Break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8B5B8CD-DD94-44E8-9F69-C9075C2E0A93}"/>
              </a:ext>
            </a:extLst>
          </p:cNvPr>
          <p:cNvSpPr/>
          <p:nvPr userDrawn="1"/>
        </p:nvSpPr>
        <p:spPr>
          <a:xfrm>
            <a:off x="0" y="6335208"/>
            <a:ext cx="11736987" cy="595035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IntelOne Display Medium" panose="020B0604020202020204" charset="0"/>
              <a:ea typeface="Intel Clear" panose="020B0604020203020204" pitchFamily="34" charset="0"/>
              <a:cs typeface="Intel Clear" panose="020B0604020203020204" pitchFamily="34" charset="0"/>
              <a:sym typeface="Helvetica Neue Medium"/>
            </a:endParaRPr>
          </a:p>
        </p:txBody>
      </p:sp>
      <p:pic>
        <p:nvPicPr>
          <p:cNvPr id="721" name="Image" descr="Image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F655609-5439-9C4A-8F0D-9AB5A1AAC9A3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D4D76E8-466A-4C06-9261-BDE1AA914749}"/>
              </a:ext>
            </a:extLst>
          </p:cNvPr>
          <p:cNvSpPr/>
          <p:nvPr userDrawn="1"/>
        </p:nvSpPr>
        <p:spPr>
          <a:xfrm>
            <a:off x="5503530" y="6562504"/>
            <a:ext cx="118494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Intel Confidential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588B335-02FC-4504-AF46-DF56B2EC52E4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16" name="Title Text">
            <a:extLst>
              <a:ext uri="{FF2B5EF4-FFF2-40B4-BE49-F238E27FC236}">
                <a16:creationId xmlns:a16="http://schemas.microsoft.com/office/drawing/2014/main" id="{38003A1C-51D1-4427-BFE8-8448E4C61D6B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370" y="2140785"/>
            <a:ext cx="11010816" cy="1651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 anchorCtr="0"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Section Break Text Goes Here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30F9DFC-5AE2-4BB1-822C-8EAEAE2CA5F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3948942"/>
            <a:ext cx="11022013" cy="43815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2519BB-51CE-4A9C-AFEF-514971F5D779}"/>
              </a:ext>
            </a:extLst>
          </p:cNvPr>
          <p:cNvSpPr/>
          <p:nvPr userDrawn="1"/>
        </p:nvSpPr>
        <p:spPr>
          <a:xfrm rot="5400000">
            <a:off x="8758537" y="2906210"/>
            <a:ext cx="6407450" cy="595035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IntelOne Display Medium" panose="020B0604020202020204" charset="0"/>
              <a:ea typeface="Intel Clear" panose="020B0604020203020204" pitchFamily="34" charset="0"/>
              <a:cs typeface="Intel Clear" panose="020B0604020203020204" pitchFamily="34" charset="0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3403432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2 Conten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Text">
            <a:extLst>
              <a:ext uri="{FF2B5EF4-FFF2-40B4-BE49-F238E27FC236}">
                <a16:creationId xmlns:a16="http://schemas.microsoft.com/office/drawing/2014/main" id="{EBEEA47F-E66C-C546-A539-293E792A32CD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500" y="571501"/>
            <a:ext cx="11010901" cy="952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>
            <a:lvl1pPr>
              <a:defRPr sz="4000">
                <a:solidFill>
                  <a:srgbClr val="525252"/>
                </a:solidFill>
              </a:defRPr>
            </a:lvl1pPr>
          </a:lstStyle>
          <a:p>
            <a:r>
              <a:rPr lang="en-US"/>
              <a:t>40pt Intel Clear Light Text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5712A-D685-7146-A64F-2AEC13EF76F9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571500" y="1673402"/>
            <a:ext cx="5288525" cy="45848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8FE6631-4BAF-4E4B-B6F0-F9ED72A3155E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6289113" y="1673402"/>
            <a:ext cx="5288525" cy="45848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96302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34DA4-DCE5-4D63-B979-87BF6B5D4C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B29B5C-CE27-437E-9209-E85B36E1A7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30A22-4FFB-4325-87A8-D857308BA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FE02-6E7A-4734-830C-C9AAA6A806F0}" type="datetime1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B59B8-C637-4103-A7F9-7CDA1A8F8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5557A-A884-4E0B-8C81-D1BC8D0E2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F6F6-128B-4803-84E5-9D696565F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8114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D797-8D74-4A8A-A184-412F4089102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607484" y="411797"/>
            <a:ext cx="10972800" cy="115824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/>
              <a:t>28pt Intel Clear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07484" y="1604434"/>
            <a:ext cx="10970683" cy="4567767"/>
          </a:xfrm>
        </p:spPr>
        <p:txBody>
          <a:bodyPr/>
          <a:lstStyle>
            <a:lvl1pPr>
              <a:defRPr>
                <a:solidFill>
                  <a:srgbClr val="0071C5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133">
                <a:solidFill>
                  <a:schemeClr val="tx2"/>
                </a:solidFill>
              </a:defRPr>
            </a:lvl3pPr>
            <a:lvl4pPr>
              <a:defRPr sz="1867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18pt Intel Clear body text</a:t>
            </a:r>
          </a:p>
          <a:p>
            <a:pPr lvl="1"/>
            <a:r>
              <a:rPr lang="en-US"/>
              <a:t>18pt Intel Clear bullet one</a:t>
            </a:r>
          </a:p>
          <a:p>
            <a:pPr lvl="2"/>
            <a:r>
              <a:rPr lang="en-US"/>
              <a:t>16pt Intel Clear sub-bullet</a:t>
            </a:r>
          </a:p>
          <a:p>
            <a:pPr lvl="3"/>
            <a:r>
              <a:rPr lang="en-US"/>
              <a:t>14pt Intel Clear fourth level</a:t>
            </a:r>
          </a:p>
          <a:p>
            <a:pPr lvl="4"/>
            <a:r>
              <a:rPr lang="en-US"/>
              <a:t>12pt Intel Clear fifth level</a:t>
            </a:r>
          </a:p>
        </p:txBody>
      </p:sp>
    </p:spTree>
    <p:extLst>
      <p:ext uri="{BB962C8B-B14F-4D97-AF65-F5344CB8AC3E}">
        <p14:creationId xmlns:p14="http://schemas.microsoft.com/office/powerpoint/2010/main" val="1267632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Text">
            <a:extLst>
              <a:ext uri="{FF2B5EF4-FFF2-40B4-BE49-F238E27FC236}">
                <a16:creationId xmlns:a16="http://schemas.microsoft.com/office/drawing/2014/main" id="{14C27936-4608-A44C-9C6E-3708646E2002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370" y="571500"/>
            <a:ext cx="11010816" cy="952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>
            <a:lvl1pPr>
              <a:defRPr sz="4000">
                <a:solidFill>
                  <a:srgbClr val="525252"/>
                </a:solidFill>
              </a:defRPr>
            </a:lvl1pPr>
          </a:lstStyle>
          <a:p>
            <a:r>
              <a:rPr lang="en-US"/>
              <a:t>40pt Intel Clear Light Text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0C540-99BD-45E3-99D2-78C2032EBE57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571370" y="1673454"/>
            <a:ext cx="11010900" cy="45749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7482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6"/>
          <p:cNvSpPr>
            <a:spLocks noGrp="1"/>
          </p:cNvSpPr>
          <p:nvPr>
            <p:ph type="title" hasCustomPrompt="1"/>
          </p:nvPr>
        </p:nvSpPr>
        <p:spPr>
          <a:xfrm>
            <a:off x="607484" y="411798"/>
            <a:ext cx="10972800" cy="1158240"/>
          </a:xfrm>
        </p:spPr>
        <p:txBody>
          <a:bodyPr/>
          <a:lstStyle>
            <a:lvl1pPr>
              <a:defRPr sz="3300" b="0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/>
              <a:t>Intel Clear Light Headline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671B004-9C57-4B5E-8F7C-839CD9B621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8009" y="6593780"/>
            <a:ext cx="288541" cy="15387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/>
              <a:t>|  </a:t>
            </a:r>
            <a:fld id="{EE2556C5-CE8C-6547-B838-EA80C61A4AF7}" type="slidenum">
              <a:rPr lang="en-US" sz="750" smtClean="0"/>
              <a:pPr/>
              <a:t>‹#›</a:t>
            </a:fld>
            <a:endParaRPr lang="en-US" sz="75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1BA92A06-FD86-4BD2-8467-3F78037171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344964" y="6486519"/>
            <a:ext cx="120124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r>
              <a:rPr lang="en-US"/>
              <a:t>Intel Confidential</a:t>
            </a:r>
          </a:p>
        </p:txBody>
      </p:sp>
    </p:spTree>
    <p:extLst>
      <p:ext uri="{BB962C8B-B14F-4D97-AF65-F5344CB8AC3E}">
        <p14:creationId xmlns:p14="http://schemas.microsoft.com/office/powerpoint/2010/main" val="3553195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57830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Text">
            <a:extLst>
              <a:ext uri="{FF2B5EF4-FFF2-40B4-BE49-F238E27FC236}">
                <a16:creationId xmlns:a16="http://schemas.microsoft.com/office/drawing/2014/main" id="{145FA424-6F4D-7644-8964-49FF4943202D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501" y="571501"/>
            <a:ext cx="11022060" cy="8737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0" tIns="0" rIns="0" bIns="0">
            <a:normAutofit/>
          </a:bodyPr>
          <a:lstStyle>
            <a:lvl1pPr>
              <a:defRPr sz="4000">
                <a:solidFill>
                  <a:srgbClr val="525252"/>
                </a:solidFill>
              </a:defRPr>
            </a:lvl1pPr>
          </a:lstStyle>
          <a:p>
            <a:r>
              <a:rPr lang="en-US"/>
              <a:t>40pt Intel Clear Light Text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36A7C-A787-47EC-ACD5-77F3FD6AFB8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1500" y="1592529"/>
            <a:ext cx="11010900" cy="3727184"/>
          </a:xfrm>
        </p:spPr>
        <p:txBody>
          <a:bodyPr>
            <a:normAutofit/>
          </a:bodyPr>
          <a:lstStyle>
            <a:lvl1pPr marL="0" indent="0">
              <a:buNone/>
              <a:defRPr sz="6000">
                <a:solidFill>
                  <a:schemeClr val="accent1"/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E196E31-7238-4049-821C-D94FDEAEDC5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5461818"/>
            <a:ext cx="11022013" cy="438150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4226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Text">
            <a:extLst>
              <a:ext uri="{FF2B5EF4-FFF2-40B4-BE49-F238E27FC236}">
                <a16:creationId xmlns:a16="http://schemas.microsoft.com/office/drawing/2014/main" id="{14C27936-4608-A44C-9C6E-3708646E2002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370" y="571500"/>
            <a:ext cx="11010816" cy="952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0" tIns="0" rIns="0" bIns="0">
            <a:noAutofit/>
          </a:bodyPr>
          <a:lstStyle>
            <a:lvl1pPr>
              <a:defRPr sz="4000">
                <a:solidFill>
                  <a:srgbClr val="525252"/>
                </a:solidFill>
              </a:defRPr>
            </a:lvl1pPr>
          </a:lstStyle>
          <a:p>
            <a:r>
              <a:rPr lang="en-US"/>
              <a:t>40pt Intel Clear Light Text Goes Here</a:t>
            </a:r>
          </a:p>
        </p:txBody>
      </p:sp>
    </p:spTree>
    <p:extLst>
      <p:ext uri="{BB962C8B-B14F-4D97-AF65-F5344CB8AC3E}">
        <p14:creationId xmlns:p14="http://schemas.microsoft.com/office/powerpoint/2010/main" val="98083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t>Title Text</a:t>
            </a:r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245169"/>
      </p:ext>
    </p:extLst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0E03A-316D-48EB-AD4F-D34C98044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21694"/>
            <a:ext cx="10972800" cy="119982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62905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115AA-229D-4A6C-90C6-57CFD374E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09713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A7416-C44D-4788-AE82-AF3D1327D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21694"/>
            <a:ext cx="10972800" cy="119982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68FF6-8FD0-4E13-A01B-AB7AF941C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87056"/>
            <a:ext cx="10972800" cy="46899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18170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40">
          <p15:clr>
            <a:srgbClr val="FBAE40"/>
          </p15:clr>
        </p15:guide>
        <p15:guide id="3" pos="7152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A7416-C44D-4788-AE82-AF3D1327D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21694"/>
            <a:ext cx="10972800" cy="119982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68FF6-8FD0-4E13-A01B-AB7AF941C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110067"/>
            <a:ext cx="10972800" cy="40842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C827E3-834F-40BA-9518-B0648BD536F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1000" y="1494289"/>
            <a:ext cx="10972800" cy="525462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320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03546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40">
          <p15:clr>
            <a:srgbClr val="FBAE40"/>
          </p15:clr>
        </p15:guide>
        <p15:guide id="3" pos="715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B35A4-51BC-4EA4-8E63-8A7D09FB8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6AEA0-8A4A-4395-842E-1588A8A29D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0999" y="2105680"/>
            <a:ext cx="5429865" cy="40957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29D013-C7B6-4628-B2EF-9C1967AE61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23935" y="2105680"/>
            <a:ext cx="5429865" cy="40957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C66EBB2-584E-4CD8-BAAE-06D480D3A0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1000" y="1495361"/>
            <a:ext cx="10972800" cy="530454"/>
          </a:xfrm>
        </p:spPr>
        <p:txBody>
          <a:bodyPr>
            <a:no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7837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B35A4-51BC-4EA4-8E63-8A7D09FB8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6AEA0-8A4A-4395-842E-1588A8A29D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0999" y="1496292"/>
            <a:ext cx="5429865" cy="46866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29D013-C7B6-4628-B2EF-9C1967AE61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23935" y="1496292"/>
            <a:ext cx="5429865" cy="46866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1473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Content &amp; 2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B35A4-51BC-4EA4-8E63-8A7D09FB8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21694"/>
            <a:ext cx="5429864" cy="119982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6AEA0-8A4A-4395-842E-1588A8A29D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0999" y="2105680"/>
            <a:ext cx="5429865" cy="40957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C66EBB2-584E-4CD8-BAAE-06D480D3A0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1000" y="1495361"/>
            <a:ext cx="5429864" cy="530454"/>
          </a:xfrm>
        </p:spPr>
        <p:txBody>
          <a:bodyPr>
            <a:no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F6811E0-242E-4455-9E93-6248E7DEDA0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926394" y="230287"/>
            <a:ext cx="5429250" cy="241068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9775C37-EE38-450C-8269-79E50F8E88A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926138" y="2655075"/>
            <a:ext cx="5429250" cy="47006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6">
            <a:extLst>
              <a:ext uri="{FF2B5EF4-FFF2-40B4-BE49-F238E27FC236}">
                <a16:creationId xmlns:a16="http://schemas.microsoft.com/office/drawing/2014/main" id="{7DC24117-8044-4F60-A59D-9F61002D6C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24550" y="3331781"/>
            <a:ext cx="5429250" cy="241068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05F9606-8CF6-4C56-B2B6-E8A04B25F11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24294" y="5767077"/>
            <a:ext cx="5429250" cy="47006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8305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BA0418-D0B8-4038-AB65-D4C12FC9E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21694"/>
            <a:ext cx="10972800" cy="11998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EA8DDE-64C9-4F0E-9EE0-F0DA006774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491673"/>
            <a:ext cx="10972800" cy="46852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BF41EA-3085-473A-967C-3157944804D0}"/>
              </a:ext>
            </a:extLst>
          </p:cNvPr>
          <p:cNvSpPr/>
          <p:nvPr userDrawn="1"/>
        </p:nvSpPr>
        <p:spPr>
          <a:xfrm>
            <a:off x="0" y="6400800"/>
            <a:ext cx="11734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ea typeface="Intel Clear" panose="020B0604020203020204" pitchFamily="34" charset="0"/>
              <a:cs typeface="Intel Clear" panose="020B0604020203020204" pitchFamily="34" charset="0"/>
              <a:sym typeface="Helvetica Neue Medium"/>
            </a:endParaRP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A984EC55-415E-440F-AE6F-DDB70FA6D374}"/>
              </a:ext>
            </a:extLst>
          </p:cNvPr>
          <p:cNvPicPr>
            <a:picLocks noChangeAspect="1"/>
          </p:cNvPicPr>
          <p:nvPr userDrawn="1"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55935" y="6538757"/>
            <a:ext cx="945550" cy="19509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2FB4E28-8FF4-469D-9172-AA2B2441695C}"/>
              </a:ext>
            </a:extLst>
          </p:cNvPr>
          <p:cNvSpPr txBox="1"/>
          <p:nvPr userDrawn="1"/>
        </p:nvSpPr>
        <p:spPr>
          <a:xfrm>
            <a:off x="11898805" y="6553045"/>
            <a:ext cx="142668" cy="1538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 anchorCtr="0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4F6B73DA-0149-4325-A7B8-AE29BD4BC701}" type="slidenum">
              <a:rPr kumimoji="0" lang="en-US" sz="1000" b="0" i="0" u="none" strike="noStrike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Intel Clear" panose="020B0604020203020204" pitchFamily="34" charset="0"/>
                <a:cs typeface="Times New Roman" panose="02020603050405020304" pitchFamily="18" charset="0"/>
                <a:sym typeface="Helvetica Neue"/>
              </a:rPr>
              <a:pPr marL="0" marR="0" indent="0" algn="ctr" defTabSz="2438338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1000" b="0" i="0" u="none" strike="noStrike" cap="none" spc="0" normalizeH="0" baseline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Intel Clear" panose="020B0604020203020204" pitchFamily="34" charset="0"/>
              <a:cs typeface="Times New Roman" panose="02020603050405020304" pitchFamily="18" charset="0"/>
              <a:sym typeface="Helvetica Neue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2C4174-C58D-4EF7-A490-8F73147A264E}"/>
              </a:ext>
            </a:extLst>
          </p:cNvPr>
          <p:cNvSpPr/>
          <p:nvPr userDrawn="1"/>
        </p:nvSpPr>
        <p:spPr>
          <a:xfrm>
            <a:off x="11734800" y="0"/>
            <a:ext cx="457200" cy="64008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ea typeface="Intel Clear" panose="020B0604020203020204" pitchFamily="34" charset="0"/>
              <a:cs typeface="Intel Clear" panose="020B0604020203020204" pitchFamily="34" charset="0"/>
              <a:sym typeface="Helvetica Neue Medium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3E59EA8-3A90-4FD2-9BBB-53CEB72AFB28}"/>
              </a:ext>
            </a:extLst>
          </p:cNvPr>
          <p:cNvSpPr/>
          <p:nvPr userDrawn="1"/>
        </p:nvSpPr>
        <p:spPr>
          <a:xfrm>
            <a:off x="0" y="6400800"/>
            <a:ext cx="457200" cy="457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1100"/>
              <a:t>NCL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EBA95AF-327D-4215-ACA7-1365BDC05AB9}"/>
              </a:ext>
            </a:extLst>
          </p:cNvPr>
          <p:cNvSpPr txBox="1"/>
          <p:nvPr userDrawn="1"/>
        </p:nvSpPr>
        <p:spPr>
          <a:xfrm>
            <a:off x="484632" y="6502442"/>
            <a:ext cx="19704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>
                <a:solidFill>
                  <a:schemeClr val="tx1"/>
                </a:solidFill>
              </a:rPr>
              <a:t>Neuromorphic Computing Lab</a:t>
            </a:r>
          </a:p>
        </p:txBody>
      </p:sp>
    </p:spTree>
    <p:extLst>
      <p:ext uri="{BB962C8B-B14F-4D97-AF65-F5344CB8AC3E}">
        <p14:creationId xmlns:p14="http://schemas.microsoft.com/office/powerpoint/2010/main" val="848888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IntelOne Display Regular" panose="020B0503020203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IntelOne Display Regular" panose="020B0503020203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IntelOne Display Regular" panose="020B0503020203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IntelOne Display Regular" panose="020B0503020203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IntelOne Display Regular" panose="020B0503020203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40">
          <p15:clr>
            <a:srgbClr val="F26B43"/>
          </p15:clr>
        </p15:guide>
        <p15:guide id="4" pos="7152">
          <p15:clr>
            <a:srgbClr val="F26B43"/>
          </p15:clr>
        </p15:guide>
        <p15:guide id="5" orient="horz" pos="3888">
          <p15:clr>
            <a:srgbClr val="F26B43"/>
          </p15:clr>
        </p15:guide>
        <p15:guide id="6" orient="horz" pos="93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0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4CE7CDD-FBDF-4E04-886D-5FAB55473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92" y="-60353"/>
            <a:ext cx="12187708" cy="646115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D6BA381-4EC3-48B3-B6EB-BEB3DDE24DFB}"/>
              </a:ext>
            </a:extLst>
          </p:cNvPr>
          <p:cNvSpPr txBox="1"/>
          <p:nvPr/>
        </p:nvSpPr>
        <p:spPr>
          <a:xfrm>
            <a:off x="2535387" y="1569261"/>
            <a:ext cx="8770165" cy="258532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IntelOne Display Regular"/>
              </a:rPr>
              <a:t>Sensor encoding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>
                <a:solidFill>
                  <a:srgbClr val="FFFFFF"/>
                </a:solidFill>
                <a:latin typeface="IntelOne Display Regular"/>
              </a:rPr>
              <a:t>Discussion workgroup</a:t>
            </a:r>
          </a:p>
          <a:p>
            <a:pPr>
              <a:defRPr/>
            </a:pPr>
            <a:r>
              <a:rPr lang="en-US" sz="5400" b="1">
                <a:solidFill>
                  <a:srgbClr val="FFFFFF"/>
                </a:solidFill>
                <a:latin typeface="IntelOne Display Regular"/>
              </a:rPr>
              <a:t>Session 1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6F3CE91-E98E-4EFC-86BC-7CDF926FD90F}"/>
              </a:ext>
            </a:extLst>
          </p:cNvPr>
          <p:cNvSpPr txBox="1">
            <a:spLocks/>
          </p:cNvSpPr>
          <p:nvPr/>
        </p:nvSpPr>
        <p:spPr>
          <a:xfrm>
            <a:off x="2706837" y="3941946"/>
            <a:ext cx="7731695" cy="38244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IntelOne Display Regular" panose="020B0503020203020204" pitchFamily="34" charset="0"/>
              <a:buChar char="•"/>
              <a:defRPr sz="2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IntelOne Display Regular" panose="020B0503020203020204" pitchFamily="34" charset="0"/>
              <a:buChar char="•"/>
              <a:defRPr sz="2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IntelOne Display Regular" panose="020B0503020203020204" pitchFamily="34" charset="0"/>
              <a:buChar char="•"/>
              <a:defRPr sz="20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IntelOne Display Regular" panose="020B0503020203020204" pitchFamily="34" charset="0"/>
              <a:buChar char="•"/>
              <a:defRPr sz="1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IntelOne Display Regular" panose="020B0503020203020204" pitchFamily="34" charset="0"/>
              <a:buChar char="•"/>
              <a:defRPr sz="16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IntelOne Display Regular" panose="020B0503020203020204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IntelOne Display Light"/>
            </a:endParaRPr>
          </a:p>
        </p:txBody>
      </p:sp>
      <p:sp>
        <p:nvSpPr>
          <p:cNvPr id="5" name="Subtitle 3">
            <a:extLst>
              <a:ext uri="{FF2B5EF4-FFF2-40B4-BE49-F238E27FC236}">
                <a16:creationId xmlns:a16="http://schemas.microsoft.com/office/drawing/2014/main" id="{FAFFF561-78CE-4928-AB63-2AFA34592071}"/>
              </a:ext>
            </a:extLst>
          </p:cNvPr>
          <p:cNvSpPr txBox="1">
            <a:spLocks/>
          </p:cNvSpPr>
          <p:nvPr/>
        </p:nvSpPr>
        <p:spPr>
          <a:xfrm>
            <a:off x="2706837" y="5592973"/>
            <a:ext cx="7731695" cy="38244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IntelOne Display Regular" panose="020B0503020203020204" pitchFamily="34" charset="0"/>
              <a:buChar char="•"/>
              <a:defRPr sz="2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IntelOne Display Regular" panose="020B0503020203020204" pitchFamily="34" charset="0"/>
              <a:buChar char="•"/>
              <a:defRPr sz="2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IntelOne Display Regular" panose="020B0503020203020204" pitchFamily="34" charset="0"/>
              <a:buChar char="•"/>
              <a:defRPr sz="20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IntelOne Display Regular" panose="020B0503020203020204" pitchFamily="34" charset="0"/>
              <a:buChar char="•"/>
              <a:defRPr sz="1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IntelOne Display Regular" panose="020B0503020203020204" pitchFamily="34" charset="0"/>
              <a:buChar char="•"/>
              <a:defRPr sz="16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IntelOne Display Regular" panose="020B0503020203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IntelOne Display Light"/>
              </a:rPr>
              <a:t>INRC Workgroup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IntelOne Display Regular" panose="020B0503020203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IntelOne Display Light"/>
              </a:rPr>
              <a:t>2021</a:t>
            </a: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IntelOne Display Light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2DA64A4A-7153-4D9C-8994-9D4FE9D06C00}"/>
              </a:ext>
            </a:extLst>
          </p:cNvPr>
          <p:cNvSpPr txBox="1">
            <a:spLocks/>
          </p:cNvSpPr>
          <p:nvPr/>
        </p:nvSpPr>
        <p:spPr>
          <a:xfrm>
            <a:off x="2614892" y="5272791"/>
            <a:ext cx="9322004" cy="382449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IntelOne Display Regular" panose="020B0503020203020204" pitchFamily="34" charset="0"/>
              <a:buChar char="•"/>
              <a:defRPr sz="2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IntelOne Display Regular" panose="020B0503020203020204" pitchFamily="34" charset="0"/>
              <a:buChar char="•"/>
              <a:defRPr sz="2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IntelOne Display Regular" panose="020B0503020203020204" pitchFamily="34" charset="0"/>
              <a:buChar char="•"/>
              <a:defRPr sz="20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IntelOne Display Regular" panose="020B0503020203020204" pitchFamily="34" charset="0"/>
              <a:buChar char="•"/>
              <a:defRPr sz="1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IntelOne Display Regular" panose="020B0503020203020204" pitchFamily="34" charset="0"/>
              <a:buChar char="•"/>
              <a:defRPr sz="16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IntelOne Display Regular" panose="020B0503020203020204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IntelOne Display Light"/>
              </a:rPr>
              <a:t>Yulia Sandamirskaya</a:t>
            </a:r>
            <a:endParaRPr kumimoji="0" lang="en-US" sz="3200" b="0" i="1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IntelOne Display Light"/>
            </a:endParaRPr>
          </a:p>
        </p:txBody>
      </p:sp>
    </p:spTree>
    <p:extLst>
      <p:ext uri="{BB962C8B-B14F-4D97-AF65-F5344CB8AC3E}">
        <p14:creationId xmlns:p14="http://schemas.microsoft.com/office/powerpoint/2010/main" val="421612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A2FBA-7EDD-4043-BE3B-D129FBD69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821" y="157434"/>
            <a:ext cx="11022060" cy="873744"/>
          </a:xfrm>
        </p:spPr>
        <p:txBody>
          <a:bodyPr/>
          <a:lstStyle/>
          <a:p>
            <a:pPr algn="ctr"/>
            <a:r>
              <a:rPr lang="en-US"/>
              <a:t>Sensor data as input to an SNN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C55EF4-64C3-4B06-A7A8-A5E970A15EA5}"/>
              </a:ext>
            </a:extLst>
          </p:cNvPr>
          <p:cNvSpPr/>
          <p:nvPr/>
        </p:nvSpPr>
        <p:spPr>
          <a:xfrm>
            <a:off x="243728" y="831123"/>
            <a:ext cx="1130315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/>
              <a:t>2. Population coding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F3FE27-BF77-48BB-9512-369DF1041852}"/>
              </a:ext>
            </a:extLst>
          </p:cNvPr>
          <p:cNvSpPr/>
          <p:nvPr/>
        </p:nvSpPr>
        <p:spPr>
          <a:xfrm>
            <a:off x="691578" y="1331206"/>
            <a:ext cx="9221435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/>
              <a:t>Why / When is it useful?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/>
              <a:t>To increase bandwidth / dynamic range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/>
              <a:t>Dynamics in the encoded space matters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/>
              <a:t>“Kalman filtering”, DNFs, attractor dynamics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/>
              <a:t>Noise filtering; working memory; “collective state”; robust representation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/>
              <a:t>Estimation / Detection / Categorization are of interest, rather than discrimination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/>
              <a:t>Facilitates learning of (non-linear) mappings between variables  </a:t>
            </a:r>
          </a:p>
          <a:p>
            <a:r>
              <a:rPr lang="en-US"/>
              <a:t>	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909CC0-6FA6-4BEA-A008-B90AFC59EC5A}"/>
              </a:ext>
            </a:extLst>
          </p:cNvPr>
          <p:cNvSpPr/>
          <p:nvPr/>
        </p:nvSpPr>
        <p:spPr>
          <a:xfrm>
            <a:off x="415247" y="3639530"/>
            <a:ext cx="1062047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400">
                <a:solidFill>
                  <a:srgbClr val="000000"/>
                </a:solidFill>
                <a:latin typeface="Calibri" panose="020F0502020204030204" pitchFamily="34" charset="0"/>
              </a:rPr>
              <a:t>How to apply population coding:</a:t>
            </a:r>
          </a:p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en-US">
                <a:solidFill>
                  <a:srgbClr val="000000"/>
                </a:solidFill>
                <a:latin typeface="Calibri" panose="020F0502020204030204" pitchFamily="34" charset="0"/>
              </a:rPr>
              <a:t>Define "dimension(s)" (velocity, position, force)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00"/>
                </a:solidFill>
                <a:latin typeface="Calibri" panose="020F0502020204030204" pitchFamily="34" charset="0"/>
              </a:rPr>
              <a:t>Determined by the task 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00"/>
                </a:solidFill>
                <a:latin typeface="Calibri" panose="020F0502020204030204" pitchFamily="34" charset="0"/>
              </a:rPr>
              <a:t> Learning: SOM, supervised or unsupervised learning</a:t>
            </a:r>
          </a:p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en-US">
                <a:solidFill>
                  <a:srgbClr val="000000"/>
                </a:solidFill>
                <a:latin typeface="Calibri" panose="020F0502020204030204" pitchFamily="34" charset="0"/>
              </a:rPr>
              <a:t>Introduce receptive fields (with gain and offset) or tuning curves for each neuron in the population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Sampling of the input space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00"/>
                </a:solidFill>
                <a:latin typeface="Calibri" panose="020F0502020204030204" pitchFamily="34" charset="0"/>
              </a:rPr>
              <a:t>Receptive fields can also be learned 	</a:t>
            </a:r>
            <a:endParaRPr lang="en-US" b="0" i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en-US">
                <a:solidFill>
                  <a:srgbClr val="000000"/>
                </a:solidFill>
                <a:latin typeface="Calibri" panose="020F0502020204030204" pitchFamily="34" charset="0"/>
              </a:rPr>
              <a:t>Inject current as input, scaled with the tuning curve</a:t>
            </a:r>
          </a:p>
          <a:p>
            <a:pPr marL="742950" lvl="1" indent="-285750" fontAlgn="base">
              <a:buFont typeface="Wingdings" panose="05000000000000000000" pitchFamily="2" charset="2"/>
              <a:buChar char="Ø"/>
            </a:pPr>
            <a:r>
              <a:rPr lang="en-US">
                <a:solidFill>
                  <a:srgbClr val="000000"/>
                </a:solidFill>
                <a:latin typeface="Calibri" panose="020F0502020204030204" pitchFamily="34" charset="0"/>
              </a:rPr>
              <a:t>Note the activation (rate, timing) represents the “certainty” of the sensed value now  </a:t>
            </a:r>
            <a:endParaRPr lang="en-US">
              <a:solidFill>
                <a:srgbClr val="000000"/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849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11007-624A-49D6-80BA-B6C957EB1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23" y="54982"/>
            <a:ext cx="10515600" cy="1094105"/>
          </a:xfrm>
        </p:spPr>
        <p:txBody>
          <a:bodyPr/>
          <a:lstStyle/>
          <a:p>
            <a:r>
              <a:rPr lang="en-US"/>
              <a:t>Representing values in an SNN on chip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9ED98-8EE4-451E-9F32-CF589C0D5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030" y="2871760"/>
            <a:ext cx="10515600" cy="450215"/>
          </a:xfrm>
        </p:spPr>
        <p:txBody>
          <a:bodyPr>
            <a:normAutofit lnSpcReduction="10000"/>
          </a:bodyPr>
          <a:lstStyle/>
          <a:p>
            <a:r>
              <a:rPr lang="en-US"/>
              <a:t>Sparse space code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FB75883-8B30-40F0-AA22-DD166C8D0E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575" y="3577692"/>
            <a:ext cx="2868736" cy="779430"/>
          </a:xfrm>
          <a:prstGeom prst="rect">
            <a:avLst/>
          </a:prstGeom>
        </p:spPr>
      </p:pic>
      <p:grpSp>
        <p:nvGrpSpPr>
          <p:cNvPr id="72" name="Group 71">
            <a:extLst>
              <a:ext uri="{FF2B5EF4-FFF2-40B4-BE49-F238E27FC236}">
                <a16:creationId xmlns:a16="http://schemas.microsoft.com/office/drawing/2014/main" id="{10249230-B927-4D02-9A71-B017E422DCD4}"/>
              </a:ext>
            </a:extLst>
          </p:cNvPr>
          <p:cNvGrpSpPr/>
          <p:nvPr/>
        </p:nvGrpSpPr>
        <p:grpSpPr>
          <a:xfrm>
            <a:off x="407785" y="1037632"/>
            <a:ext cx="9552725" cy="1539586"/>
            <a:chOff x="407785" y="1037632"/>
            <a:chExt cx="9552725" cy="153958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4287417E-C07B-4338-8D09-9659DA84BFE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07785" y="1037632"/>
              <a:ext cx="4516120" cy="1539586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A38C5B5-D602-4548-9340-7711D4E93417}"/>
                </a:ext>
              </a:extLst>
            </p:cNvPr>
            <p:cNvSpPr/>
            <p:nvPr/>
          </p:nvSpPr>
          <p:spPr>
            <a:xfrm>
              <a:off x="5951912" y="1751897"/>
              <a:ext cx="400859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/>
                <a:t>Value ranges on the drone</a:t>
              </a:r>
            </a:p>
          </p:txBody>
        </p:sp>
        <p:sp>
          <p:nvSpPr>
            <p:cNvPr id="8" name="Arrow: Right 7">
              <a:extLst>
                <a:ext uri="{FF2B5EF4-FFF2-40B4-BE49-F238E27FC236}">
                  <a16:creationId xmlns:a16="http://schemas.microsoft.com/office/drawing/2014/main" id="{ECACE01C-B78B-41C4-AAD9-BC76D311C9BF}"/>
                </a:ext>
              </a:extLst>
            </p:cNvPr>
            <p:cNvSpPr/>
            <p:nvPr/>
          </p:nvSpPr>
          <p:spPr>
            <a:xfrm>
              <a:off x="5098119" y="1818504"/>
              <a:ext cx="853793" cy="32845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38EF872-D6D4-451C-AF71-03A4DE5D2BD2}"/>
              </a:ext>
            </a:extLst>
          </p:cNvPr>
          <p:cNvGrpSpPr/>
          <p:nvPr/>
        </p:nvGrpSpPr>
        <p:grpSpPr>
          <a:xfrm>
            <a:off x="5678871" y="2608820"/>
            <a:ext cx="5584874" cy="3628513"/>
            <a:chOff x="5678871" y="2608820"/>
            <a:chExt cx="5584874" cy="3628513"/>
          </a:xfrm>
        </p:grpSpPr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D35429D2-E341-43A2-893D-FBF23AE06092}"/>
                </a:ext>
              </a:extLst>
            </p:cNvPr>
            <p:cNvCxnSpPr>
              <a:cxnSpLocks/>
            </p:cNvCxnSpPr>
            <p:nvPr/>
          </p:nvCxnSpPr>
          <p:spPr>
            <a:xfrm>
              <a:off x="9282281" y="3293570"/>
              <a:ext cx="1981464" cy="66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B263E9BD-B6A3-42A2-84CB-20DEC3753A10}"/>
                </a:ext>
              </a:extLst>
            </p:cNvPr>
            <p:cNvCxnSpPr>
              <a:cxnSpLocks/>
            </p:cNvCxnSpPr>
            <p:nvPr/>
          </p:nvCxnSpPr>
          <p:spPr>
            <a:xfrm>
              <a:off x="9282281" y="3673052"/>
              <a:ext cx="1981464" cy="66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91943843-D6F9-4868-BF3D-9701D06EF63E}"/>
                </a:ext>
              </a:extLst>
            </p:cNvPr>
            <p:cNvCxnSpPr>
              <a:cxnSpLocks/>
            </p:cNvCxnSpPr>
            <p:nvPr/>
          </p:nvCxnSpPr>
          <p:spPr>
            <a:xfrm>
              <a:off x="9282281" y="4067160"/>
              <a:ext cx="1981464" cy="66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C1A6EBC8-C04F-4D99-8776-43875AD0F356}"/>
                </a:ext>
              </a:extLst>
            </p:cNvPr>
            <p:cNvCxnSpPr>
              <a:cxnSpLocks/>
            </p:cNvCxnSpPr>
            <p:nvPr/>
          </p:nvCxnSpPr>
          <p:spPr>
            <a:xfrm>
              <a:off x="9282281" y="4443296"/>
              <a:ext cx="1981464" cy="66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28A2C6FE-9CD4-42A1-A25D-535CCF5DC9E9}"/>
                </a:ext>
              </a:extLst>
            </p:cNvPr>
            <p:cNvCxnSpPr>
              <a:cxnSpLocks/>
            </p:cNvCxnSpPr>
            <p:nvPr/>
          </p:nvCxnSpPr>
          <p:spPr>
            <a:xfrm>
              <a:off x="9282281" y="4834058"/>
              <a:ext cx="1981464" cy="66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22EC69F9-03D8-44F0-9660-165C76F3100A}"/>
                </a:ext>
              </a:extLst>
            </p:cNvPr>
            <p:cNvCxnSpPr>
              <a:cxnSpLocks/>
            </p:cNvCxnSpPr>
            <p:nvPr/>
          </p:nvCxnSpPr>
          <p:spPr>
            <a:xfrm>
              <a:off x="9282281" y="5998431"/>
              <a:ext cx="1981464" cy="66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6773E6F7-412A-47B4-933C-AA9353ECABEC}"/>
                </a:ext>
              </a:extLst>
            </p:cNvPr>
            <p:cNvGrpSpPr/>
            <p:nvPr/>
          </p:nvGrpSpPr>
          <p:grpSpPr>
            <a:xfrm>
              <a:off x="5678871" y="2608820"/>
              <a:ext cx="4071957" cy="3628513"/>
              <a:chOff x="5678871" y="2608820"/>
              <a:chExt cx="4071957" cy="3628513"/>
            </a:xfrm>
          </p:grpSpPr>
          <p:pic>
            <p:nvPicPr>
              <p:cNvPr id="45" name="Picture 44">
                <a:extLst>
                  <a:ext uri="{FF2B5EF4-FFF2-40B4-BE49-F238E27FC236}">
                    <a16:creationId xmlns:a16="http://schemas.microsoft.com/office/drawing/2014/main" id="{3073E83A-B9CC-4FD2-B19B-32CE2BE0DE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 rot="522145">
                <a:off x="5678871" y="4475065"/>
                <a:ext cx="1642976" cy="1103312"/>
              </a:xfrm>
              <a:prstGeom prst="rect">
                <a:avLst/>
              </a:prstGeom>
            </p:spPr>
          </p:pic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89440FB-3397-43D0-8511-DD3478C6587A}"/>
                  </a:ext>
                </a:extLst>
              </p:cNvPr>
              <p:cNvSpPr txBox="1"/>
              <p:nvPr/>
            </p:nvSpPr>
            <p:spPr>
              <a:xfrm>
                <a:off x="8897760" y="310890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/>
                  <a:t>0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C480912-19B7-49FA-94C6-8B1C4386800F}"/>
                  </a:ext>
                </a:extLst>
              </p:cNvPr>
              <p:cNvSpPr txBox="1"/>
              <p:nvPr/>
            </p:nvSpPr>
            <p:spPr>
              <a:xfrm>
                <a:off x="8897760" y="3499897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CE93F3E-2614-47B3-8ABB-504001181205}"/>
                  </a:ext>
                </a:extLst>
              </p:cNvPr>
              <p:cNvSpPr txBox="1"/>
              <p:nvPr/>
            </p:nvSpPr>
            <p:spPr>
              <a:xfrm>
                <a:off x="8911139" y="388703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/>
                  <a:t>2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19CB3CD-6796-451E-B58D-C053C82D0E98}"/>
                  </a:ext>
                </a:extLst>
              </p:cNvPr>
              <p:cNvSpPr txBox="1"/>
              <p:nvPr/>
            </p:nvSpPr>
            <p:spPr>
              <a:xfrm>
                <a:off x="8897760" y="4265943"/>
                <a:ext cx="30168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3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6086AC2-10F7-4C88-BD7D-87C8D349175D}"/>
                  </a:ext>
                </a:extLst>
              </p:cNvPr>
              <p:cNvSpPr txBox="1"/>
              <p:nvPr/>
            </p:nvSpPr>
            <p:spPr>
              <a:xfrm>
                <a:off x="8897760" y="464939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/>
                  <a:t>4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171F94B-4E62-48C8-95E6-E6FF708666E5}"/>
                  </a:ext>
                </a:extLst>
              </p:cNvPr>
              <p:cNvSpPr txBox="1"/>
              <p:nvPr/>
            </p:nvSpPr>
            <p:spPr>
              <a:xfrm>
                <a:off x="8839251" y="5868001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/>
                  <a:t>63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C5F30F9-F71A-41A1-81D6-FC421AB30C53}"/>
                  </a:ext>
                </a:extLst>
              </p:cNvPr>
              <p:cNvSpPr txBox="1"/>
              <p:nvPr/>
            </p:nvSpPr>
            <p:spPr>
              <a:xfrm>
                <a:off x="8890300" y="4996002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/>
                  <a:t>…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E81A19DF-ED7E-479B-8636-C1513A9773BF}"/>
                  </a:ext>
                </a:extLst>
              </p:cNvPr>
              <p:cNvSpPr/>
              <p:nvPr/>
            </p:nvSpPr>
            <p:spPr>
              <a:xfrm>
                <a:off x="8812281" y="2608820"/>
                <a:ext cx="4700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err="1"/>
                  <a:t>idx</a:t>
                </a:r>
                <a:endParaRPr lang="en-US" b="1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917B5DA2-E483-4520-BD73-95E7FD71126A}"/>
                  </a:ext>
                </a:extLst>
              </p:cNvPr>
              <p:cNvSpPr/>
              <p:nvPr/>
            </p:nvSpPr>
            <p:spPr>
              <a:xfrm rot="5400000">
                <a:off x="8471727" y="3534082"/>
                <a:ext cx="274320" cy="299258"/>
              </a:xfrm>
              <a:prstGeom prst="ellipse">
                <a:avLst/>
              </a:prstGeom>
              <a:gradFill>
                <a:gsLst>
                  <a:gs pos="14000">
                    <a:schemeClr val="accent1">
                      <a:lumMod val="5000"/>
                      <a:lumOff val="95000"/>
                    </a:schemeClr>
                  </a:gs>
                  <a:gs pos="62000">
                    <a:schemeClr val="accent1">
                      <a:lumMod val="45000"/>
                      <a:lumOff val="55000"/>
                    </a:schemeClr>
                  </a:gs>
                  <a:gs pos="44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path path="circle">
                  <a:fillToRect l="100000" b="100000"/>
                </a:path>
              </a:gradFill>
              <a:ln>
                <a:noFill/>
              </a:ln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woPt" dir="t"/>
              </a:scene3d>
              <a:sp3d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2ACD3C66-22EF-4003-BAA0-A48CD85933D3}"/>
                  </a:ext>
                </a:extLst>
              </p:cNvPr>
              <p:cNvSpPr/>
              <p:nvPr/>
            </p:nvSpPr>
            <p:spPr>
              <a:xfrm rot="5400000">
                <a:off x="8471727" y="3917531"/>
                <a:ext cx="274320" cy="299258"/>
              </a:xfrm>
              <a:prstGeom prst="ellipse">
                <a:avLst/>
              </a:prstGeom>
              <a:gradFill>
                <a:gsLst>
                  <a:gs pos="14000">
                    <a:schemeClr val="accent1">
                      <a:lumMod val="5000"/>
                      <a:lumOff val="95000"/>
                    </a:schemeClr>
                  </a:gs>
                  <a:gs pos="62000">
                    <a:schemeClr val="accent1">
                      <a:lumMod val="45000"/>
                      <a:lumOff val="55000"/>
                    </a:schemeClr>
                  </a:gs>
                  <a:gs pos="44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path path="circle">
                  <a:fillToRect l="100000" b="100000"/>
                </a:path>
              </a:gradFill>
              <a:ln>
                <a:noFill/>
              </a:ln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woPt" dir="t"/>
              </a:scene3d>
              <a:sp3d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6FDFF65F-34E7-4D62-819C-E73EEDEA4736}"/>
                  </a:ext>
                </a:extLst>
              </p:cNvPr>
              <p:cNvSpPr/>
              <p:nvPr/>
            </p:nvSpPr>
            <p:spPr>
              <a:xfrm rot="5400000">
                <a:off x="8471727" y="4300980"/>
                <a:ext cx="274320" cy="299258"/>
              </a:xfrm>
              <a:prstGeom prst="ellipse">
                <a:avLst/>
              </a:prstGeom>
              <a:gradFill>
                <a:gsLst>
                  <a:gs pos="14000">
                    <a:schemeClr val="accent1">
                      <a:lumMod val="5000"/>
                      <a:lumOff val="95000"/>
                    </a:schemeClr>
                  </a:gs>
                  <a:gs pos="62000">
                    <a:schemeClr val="accent1">
                      <a:lumMod val="45000"/>
                      <a:lumOff val="55000"/>
                    </a:schemeClr>
                  </a:gs>
                  <a:gs pos="44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path path="circle">
                  <a:fillToRect l="100000" b="100000"/>
                </a:path>
              </a:gradFill>
              <a:ln>
                <a:noFill/>
              </a:ln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woPt" dir="t"/>
              </a:scene3d>
              <a:sp3d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33022FFC-2113-4D57-8D9E-CB6B3458783E}"/>
                  </a:ext>
                </a:extLst>
              </p:cNvPr>
              <p:cNvSpPr/>
              <p:nvPr/>
            </p:nvSpPr>
            <p:spPr>
              <a:xfrm rot="5400000">
                <a:off x="8471727" y="4684429"/>
                <a:ext cx="274320" cy="299258"/>
              </a:xfrm>
              <a:prstGeom prst="ellipse">
                <a:avLst/>
              </a:prstGeom>
              <a:gradFill>
                <a:gsLst>
                  <a:gs pos="14000">
                    <a:schemeClr val="accent1">
                      <a:lumMod val="5000"/>
                      <a:lumOff val="95000"/>
                    </a:schemeClr>
                  </a:gs>
                  <a:gs pos="62000">
                    <a:schemeClr val="accent1">
                      <a:lumMod val="45000"/>
                      <a:lumOff val="55000"/>
                    </a:schemeClr>
                  </a:gs>
                  <a:gs pos="44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path path="circle">
                  <a:fillToRect l="100000" b="100000"/>
                </a:path>
              </a:gradFill>
              <a:ln>
                <a:noFill/>
              </a:ln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woPt" dir="t"/>
              </a:scene3d>
              <a:sp3d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89CEEB4C-CB10-4F37-BB39-F61D80E470FF}"/>
                  </a:ext>
                </a:extLst>
              </p:cNvPr>
              <p:cNvSpPr/>
              <p:nvPr/>
            </p:nvSpPr>
            <p:spPr>
              <a:xfrm rot="5400000">
                <a:off x="8471727" y="5067879"/>
                <a:ext cx="274320" cy="299258"/>
              </a:xfrm>
              <a:prstGeom prst="ellipse">
                <a:avLst/>
              </a:prstGeom>
              <a:gradFill>
                <a:gsLst>
                  <a:gs pos="14000">
                    <a:schemeClr val="accent1">
                      <a:lumMod val="5000"/>
                      <a:lumOff val="95000"/>
                    </a:schemeClr>
                  </a:gs>
                  <a:gs pos="62000">
                    <a:schemeClr val="accent1">
                      <a:lumMod val="45000"/>
                      <a:lumOff val="55000"/>
                    </a:schemeClr>
                  </a:gs>
                  <a:gs pos="44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path path="circle">
                  <a:fillToRect l="100000" b="100000"/>
                </a:path>
              </a:gradFill>
              <a:ln>
                <a:noFill/>
              </a:ln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woPt" dir="t"/>
              </a:scene3d>
              <a:sp3d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3FC0780E-C6F7-4742-A18E-D5E3EB85AED5}"/>
                  </a:ext>
                </a:extLst>
              </p:cNvPr>
              <p:cNvSpPr/>
              <p:nvPr/>
            </p:nvSpPr>
            <p:spPr>
              <a:xfrm rot="5400000">
                <a:off x="8469852" y="5905197"/>
                <a:ext cx="274320" cy="299258"/>
              </a:xfrm>
              <a:prstGeom prst="ellipse">
                <a:avLst/>
              </a:prstGeom>
              <a:gradFill>
                <a:gsLst>
                  <a:gs pos="14000">
                    <a:schemeClr val="accent1">
                      <a:lumMod val="5000"/>
                      <a:lumOff val="95000"/>
                    </a:schemeClr>
                  </a:gs>
                  <a:gs pos="62000">
                    <a:schemeClr val="accent1">
                      <a:lumMod val="45000"/>
                      <a:lumOff val="55000"/>
                    </a:schemeClr>
                  </a:gs>
                  <a:gs pos="44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path path="circle">
                  <a:fillToRect l="100000" b="100000"/>
                </a:path>
              </a:gradFill>
              <a:ln>
                <a:noFill/>
              </a:ln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woPt" dir="t"/>
              </a:scene3d>
              <a:sp3d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476A9C65-E9C1-4575-AA3E-69F5E4AD2271}"/>
                  </a:ext>
                </a:extLst>
              </p:cNvPr>
              <p:cNvSpPr txBox="1"/>
              <p:nvPr/>
            </p:nvSpPr>
            <p:spPr>
              <a:xfrm rot="5400000">
                <a:off x="8463136" y="5511653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/>
                  <a:t>…</a:t>
                </a:r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24626793-904D-439B-A110-0D274BF9A62C}"/>
                  </a:ext>
                </a:extLst>
              </p:cNvPr>
              <p:cNvSpPr/>
              <p:nvPr/>
            </p:nvSpPr>
            <p:spPr>
              <a:xfrm rot="5400000">
                <a:off x="8471727" y="3150633"/>
                <a:ext cx="274320" cy="299258"/>
              </a:xfrm>
              <a:prstGeom prst="ellipse">
                <a:avLst/>
              </a:prstGeom>
              <a:gradFill>
                <a:gsLst>
                  <a:gs pos="14000">
                    <a:schemeClr val="accent1">
                      <a:lumMod val="5000"/>
                      <a:lumOff val="95000"/>
                    </a:schemeClr>
                  </a:gs>
                  <a:gs pos="62000">
                    <a:schemeClr val="accent1">
                      <a:lumMod val="45000"/>
                      <a:lumOff val="55000"/>
                    </a:schemeClr>
                  </a:gs>
                  <a:gs pos="44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path path="circle">
                  <a:fillToRect l="100000" b="100000"/>
                </a:path>
              </a:gradFill>
              <a:ln>
                <a:noFill/>
              </a:ln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woPt" dir="t"/>
              </a:scene3d>
              <a:sp3d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26198ECB-156F-4C4E-8A77-C24544701FCD}"/>
                  </a:ext>
                </a:extLst>
              </p:cNvPr>
              <p:cNvSpPr/>
              <p:nvPr/>
            </p:nvSpPr>
            <p:spPr>
              <a:xfrm>
                <a:off x="5881834" y="3869229"/>
                <a:ext cx="1466794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000"/>
                  <a:t>IMU</a:t>
                </a:r>
              </a:p>
            </p:txBody>
          </p:sp>
          <p:cxnSp>
            <p:nvCxnSpPr>
              <p:cNvPr id="47" name="Straight Arrow Connector 46">
                <a:extLst>
                  <a:ext uri="{FF2B5EF4-FFF2-40B4-BE49-F238E27FC236}">
                    <a16:creationId xmlns:a16="http://schemas.microsoft.com/office/drawing/2014/main" id="{8DC50516-D021-4E2C-A764-170BAA745311}"/>
                  </a:ext>
                </a:extLst>
              </p:cNvPr>
              <p:cNvCxnSpPr/>
              <p:nvPr/>
            </p:nvCxnSpPr>
            <p:spPr>
              <a:xfrm flipV="1">
                <a:off x="7535101" y="3437422"/>
                <a:ext cx="915051" cy="115034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>
                <a:extLst>
                  <a:ext uri="{FF2B5EF4-FFF2-40B4-BE49-F238E27FC236}">
                    <a16:creationId xmlns:a16="http://schemas.microsoft.com/office/drawing/2014/main" id="{A6905B06-AC9F-4130-A4FE-FC1957D7B4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35101" y="4834058"/>
                <a:ext cx="771534" cy="103394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EA2D6D0A-F7CB-4367-AF57-8CFFF38E263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50828" y="4204320"/>
                <a:ext cx="0" cy="25875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F5310457-2D8E-4105-9A1E-6022DAAE6271}"/>
              </a:ext>
            </a:extLst>
          </p:cNvPr>
          <p:cNvGrpSpPr/>
          <p:nvPr/>
        </p:nvGrpSpPr>
        <p:grpSpPr>
          <a:xfrm>
            <a:off x="175030" y="4341031"/>
            <a:ext cx="6633095" cy="1958842"/>
            <a:chOff x="175030" y="4341031"/>
            <a:chExt cx="6633095" cy="1958842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B642F07C-A83F-4A2D-84E3-625CAED8383A}"/>
                </a:ext>
              </a:extLst>
            </p:cNvPr>
            <p:cNvSpPr/>
            <p:nvPr/>
          </p:nvSpPr>
          <p:spPr>
            <a:xfrm>
              <a:off x="189672" y="4341031"/>
              <a:ext cx="556037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US" sz="2400"/>
                <a:t>Identity of an active neuron represents the value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98FD9793-B3A7-470A-97B4-0A292AAC2B98}"/>
                </a:ext>
              </a:extLst>
            </p:cNvPr>
            <p:cNvSpPr/>
            <p:nvPr/>
          </p:nvSpPr>
          <p:spPr>
            <a:xfrm>
              <a:off x="189673" y="5180668"/>
              <a:ext cx="632869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US" sz="2400"/>
                <a:t>Each spike carries the value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4DCB8B8C-C75B-4C88-BE81-0B3D44BE19B6}"/>
                </a:ext>
              </a:extLst>
            </p:cNvPr>
            <p:cNvSpPr/>
            <p:nvPr/>
          </p:nvSpPr>
          <p:spPr>
            <a:xfrm>
              <a:off x="175030" y="5838208"/>
              <a:ext cx="663309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US" sz="2400"/>
                <a:t>Population code could account for uncertainty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7088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A2FBA-7EDD-4043-BE3B-D129FBD69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821" y="157434"/>
            <a:ext cx="11022060" cy="873744"/>
          </a:xfrm>
        </p:spPr>
        <p:txBody>
          <a:bodyPr/>
          <a:lstStyle/>
          <a:p>
            <a:pPr algn="ctr"/>
            <a:r>
              <a:rPr lang="en-US"/>
              <a:t>Sensor data as input to an SNN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C55EF4-64C3-4B06-A7A8-A5E970A15EA5}"/>
              </a:ext>
            </a:extLst>
          </p:cNvPr>
          <p:cNvSpPr/>
          <p:nvPr/>
        </p:nvSpPr>
        <p:spPr>
          <a:xfrm>
            <a:off x="168411" y="1109557"/>
            <a:ext cx="113031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/>
              <a:t>3. When we deal with vision or other high-dimensional input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/>
              <a:t>Deep NN, CNNs 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/>
              <a:t>Shallow sparse representation 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046740-72E8-492A-8D27-DCB90A57989A}"/>
              </a:ext>
            </a:extLst>
          </p:cNvPr>
          <p:cNvSpPr/>
          <p:nvPr/>
        </p:nvSpPr>
        <p:spPr>
          <a:xfrm>
            <a:off x="394661" y="2388265"/>
            <a:ext cx="1062047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000000"/>
                </a:solidFill>
                <a:latin typeface="Calibri" panose="020F0502020204030204" pitchFamily="34" charset="0"/>
              </a:rPr>
              <a:t>Projection into a space where </a:t>
            </a:r>
            <a:r>
              <a:rPr lang="en-US" sz="2400" b="1">
                <a:solidFill>
                  <a:srgbClr val="000000"/>
                </a:solidFill>
                <a:latin typeface="Calibri" panose="020F0502020204030204" pitchFamily="34" charset="0"/>
              </a:rPr>
              <a:t>discrimination</a:t>
            </a:r>
            <a:r>
              <a:rPr lang="en-US" sz="2400">
                <a:solidFill>
                  <a:srgbClr val="000000"/>
                </a:solidFill>
                <a:latin typeface="Calibri" panose="020F0502020204030204" pitchFamily="34" charset="0"/>
              </a:rPr>
              <a:t> is facilitated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/>
              <a:t>Making info propagating down-stream sparse</a:t>
            </a:r>
          </a:p>
          <a:p>
            <a:r>
              <a:rPr lang="en-US" sz="2400"/>
              <a:t>(encoding based on a “training set” to pre-processing dense input into a sparse and compressed input)</a:t>
            </a:r>
            <a:endParaRPr lang="en-US" sz="24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000000"/>
                </a:solidFill>
                <a:latin typeface="Calibri" panose="020F0502020204030204" pitchFamily="34" charset="0"/>
              </a:rPr>
              <a:t>Typically high-dimensional input with rich spatial structure (e.g., vision)</a:t>
            </a:r>
          </a:p>
          <a:p>
            <a:pPr fontAlgn="base"/>
            <a:endParaRPr lang="en-US" sz="24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ase"/>
            <a:r>
              <a:rPr lang="en-US" sz="2400">
                <a:solidFill>
                  <a:srgbClr val="000000"/>
                </a:solidFill>
                <a:latin typeface="Calibri" panose="020F0502020204030204" pitchFamily="34" charset="0"/>
              </a:rPr>
              <a:t>Approaches:  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000000"/>
                </a:solidFill>
                <a:latin typeface="Calibri" panose="020F0502020204030204" pitchFamily="34" charset="0"/>
              </a:rPr>
              <a:t>(DNN/CNN: “dense” features) -&gt; take an NPU, use DNN-&gt;SNN conversion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US" sz="24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</a:t>
            </a:r>
            <a:r>
              <a:rPr lang="en-US" sz="2400">
                <a:solidFill>
                  <a:srgbClr val="000000"/>
                </a:solidFill>
                <a:latin typeface="Calibri" panose="020F0502020204030204" pitchFamily="34" charset="0"/>
              </a:rPr>
              <a:t>CA: sparse features 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000000"/>
                </a:solidFill>
                <a:latin typeface="Calibri" panose="020F0502020204030204" pitchFamily="34" charset="0"/>
              </a:rPr>
              <a:t>Our </a:t>
            </a:r>
            <a:r>
              <a:rPr lang="en-US" sz="2400" err="1">
                <a:solidFill>
                  <a:srgbClr val="000000"/>
                </a:solidFill>
                <a:latin typeface="Calibri" panose="020F0502020204030204" pitchFamily="34" charset="0"/>
              </a:rPr>
              <a:t>kNN</a:t>
            </a:r>
            <a:r>
              <a:rPr lang="en-US" sz="2400">
                <a:solidFill>
                  <a:srgbClr val="000000"/>
                </a:solidFill>
                <a:latin typeface="Calibri" panose="020F0502020204030204" pitchFamily="34" charset="0"/>
              </a:rPr>
              <a:t> example: Efficient spatial-temporal encoding  </a:t>
            </a:r>
            <a:endParaRPr lang="en-US" sz="2400" b="0" i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403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84EF3-DACA-4F1F-8D37-DA872EEB9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Legal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CAA67-1405-451B-BDD9-885753BDC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en-US" sz="1400"/>
              <a:t>Performance varies by use, configuration and other factors. Learn more at www.Intel.com/PerformanceIndex​.  </a:t>
            </a:r>
          </a:p>
          <a:p>
            <a:pPr marL="0" indent="0" hangingPunct="0">
              <a:buNone/>
            </a:pPr>
            <a:r>
              <a:rPr lang="en-US" sz="1400"/>
              <a:t>Performance results are based on testing as of dates shown in configurations and may not reflect all publicly available ​updates.  See backup for configuration details.  No product or component can be absolutely secure. </a:t>
            </a:r>
          </a:p>
          <a:p>
            <a:pPr marL="0" indent="0" hangingPunct="0">
              <a:buNone/>
            </a:pPr>
            <a:r>
              <a:rPr lang="en-US" sz="1400"/>
              <a:t>Your costs and results may vary. </a:t>
            </a:r>
          </a:p>
          <a:p>
            <a:pPr marL="0" indent="0" hangingPunct="0">
              <a:buNone/>
            </a:pPr>
            <a:r>
              <a:rPr lang="en-US" sz="1400"/>
              <a:t>Results have been estimated or simulated.</a:t>
            </a:r>
          </a:p>
          <a:p>
            <a:pPr marL="0" indent="0" hangingPunct="0">
              <a:buNone/>
            </a:pPr>
            <a:r>
              <a:rPr lang="en-US" sz="1400"/>
              <a:t>Intel technologies may require enabled hardware, software or service activation.</a:t>
            </a:r>
          </a:p>
          <a:p>
            <a:pPr marL="0" indent="0" hangingPunct="0">
              <a:buNone/>
            </a:pPr>
            <a:r>
              <a:rPr lang="en-US" sz="1400"/>
              <a:t>Intel does not control or audit third-party data.  You should consult other sources to evaluate accuracy.</a:t>
            </a:r>
          </a:p>
          <a:p>
            <a:pPr marL="0" indent="0" hangingPunct="0">
              <a:buNone/>
            </a:pPr>
            <a:r>
              <a:rPr lang="en-US" sz="1400"/>
              <a:t>Intel disclaims all express and implied warranties, including without limitation, the implied warranties of merchantability, fitness for a particular purpose, and non-infringement, as well as any warranty arising from course of performance, course of dealing, or usage in trade.</a:t>
            </a:r>
          </a:p>
          <a:p>
            <a:pPr marL="0" indent="0" hangingPunct="0">
              <a:buNone/>
            </a:pPr>
            <a:endParaRPr lang="en-US" sz="1400"/>
          </a:p>
          <a:p>
            <a:pPr marL="0" indent="0" hangingPunct="0">
              <a:buNone/>
            </a:pPr>
            <a:r>
              <a:rPr lang="en-US" sz="1400"/>
              <a:t>© Intel Corporation.  Intel, the Intel logo, and other Intel marks are trademarks of Intel Corporation or its subsidiaries.  Other names and brands may be claimed as the property of others.  ​</a:t>
            </a:r>
          </a:p>
          <a:p>
            <a:pPr marL="0" indent="0">
              <a:buNone/>
            </a:pP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396985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E350F-CD85-4569-8FA6-BE672EABD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015" y="373178"/>
            <a:ext cx="10972800" cy="1199822"/>
          </a:xfrm>
        </p:spPr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BE622B-ABDD-495F-BFF8-AD27D2C55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87056"/>
            <a:ext cx="10972800" cy="337465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Fundamentals of sensor encoding in neuromorphic hardware</a:t>
            </a:r>
          </a:p>
          <a:p>
            <a:pPr lvl="1"/>
            <a:r>
              <a:rPr lang="en-US" dirty="0"/>
              <a:t>NCL team (20-30min):</a:t>
            </a:r>
          </a:p>
          <a:p>
            <a:pPr lvl="2"/>
            <a:r>
              <a:rPr lang="en-US" dirty="0"/>
              <a:t>Mike Davies</a:t>
            </a:r>
          </a:p>
          <a:p>
            <a:pPr lvl="2"/>
            <a:r>
              <a:rPr lang="en-US" dirty="0"/>
              <a:t>Yulia Sandamirskaya</a:t>
            </a:r>
          </a:p>
          <a:p>
            <a:r>
              <a:rPr lang="en-US" dirty="0"/>
              <a:t>Input from other participants</a:t>
            </a:r>
          </a:p>
          <a:p>
            <a:pPr lvl="1"/>
            <a:r>
              <a:rPr lang="en-US" dirty="0"/>
              <a:t>3-5 min per statement   </a:t>
            </a:r>
          </a:p>
          <a:p>
            <a:r>
              <a:rPr lang="en-US" dirty="0"/>
              <a:t>"Open mic" discussion</a:t>
            </a:r>
          </a:p>
          <a:p>
            <a:pPr lvl="1"/>
            <a:r>
              <a:rPr lang="en-US" dirty="0"/>
              <a:t>10 min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15E5137-2D8D-4702-ADC8-0FF714CF1C9C}"/>
              </a:ext>
            </a:extLst>
          </p:cNvPr>
          <p:cNvSpPr txBox="1">
            <a:spLocks/>
          </p:cNvSpPr>
          <p:nvPr/>
        </p:nvSpPr>
        <p:spPr>
          <a:xfrm>
            <a:off x="381000" y="2076146"/>
            <a:ext cx="10972800" cy="11998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567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BE622B-ABDD-495F-BFF8-AD27D2C55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820" y="1352927"/>
            <a:ext cx="12017828" cy="5026252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US"/>
              <a:t>Know your input signal: </a:t>
            </a:r>
          </a:p>
          <a:p>
            <a:pPr lvl="1"/>
            <a:r>
              <a:rPr lang="en-US" sz="2000"/>
              <a:t>Dimensionality</a:t>
            </a:r>
          </a:p>
          <a:p>
            <a:pPr lvl="1"/>
            <a:r>
              <a:rPr lang="en-US" sz="2000"/>
              <a:t>Temporal and value resolution</a:t>
            </a:r>
          </a:p>
          <a:p>
            <a:pPr lvl="1"/>
            <a:r>
              <a:rPr lang="en-US" sz="2000"/>
              <a:t>Temporal dynamics   </a:t>
            </a:r>
          </a:p>
          <a:p>
            <a:pPr lvl="1"/>
            <a:r>
              <a:rPr lang="en-US" sz="2000"/>
              <a:t>Dynamic range  </a:t>
            </a:r>
          </a:p>
          <a:p>
            <a:r>
              <a:rPr lang="en-US"/>
              <a:t>Know your neuromorphic hardware</a:t>
            </a:r>
          </a:p>
          <a:p>
            <a:pPr lvl="1"/>
            <a:r>
              <a:rPr lang="en-US" sz="2100">
                <a:ea typeface="+mj-lt"/>
                <a:cs typeface="+mj-lt"/>
              </a:rPr>
              <a:t>Temporal resolution 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>
                <a:ea typeface="+mj-lt"/>
                <a:cs typeface="+mj-lt"/>
              </a:rPr>
              <a:t>Energy per spike 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>
                <a:ea typeface="+mj-lt"/>
                <a:cs typeface="+mj-lt"/>
              </a:rPr>
              <a:t>Energy per time step per neuron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>
                <a:ea typeface="+mj-lt"/>
                <a:cs typeface="+mj-lt"/>
              </a:rPr>
              <a:t>Cost of fan-out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>
                <a:ea typeface="+mj-lt"/>
                <a:cs typeface="+mj-lt"/>
              </a:rPr>
              <a:t>Values resolution </a:t>
            </a:r>
          </a:p>
          <a:p>
            <a:r>
              <a:rPr lang="en-US"/>
              <a:t>Know your task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>
                <a:ea typeface="+mj-lt"/>
                <a:cs typeface="+mj-lt"/>
              </a:rPr>
              <a:t>Recognition (classification, discrimination)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>
                <a:ea typeface="+mj-lt"/>
                <a:cs typeface="+mj-lt"/>
              </a:rPr>
              <a:t>Detection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>
                <a:ea typeface="+mj-lt"/>
                <a:cs typeface="+mj-lt"/>
              </a:rPr>
              <a:t>Does space, time, or both matter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>
                <a:ea typeface="+mj-lt"/>
                <a:cs typeface="+mj-lt"/>
              </a:rPr>
              <a:t>What are the scales involved and  resolution required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>
                <a:ea typeface="+mj-lt"/>
                <a:cs typeface="+mj-lt"/>
              </a:rPr>
              <a:t>Constraints, baselines: Latency? Accuracy? Throughput?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/>
              <a:t>Offline or online processing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/>
              <a:t>Design the sensory pipeline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15E5137-2D8D-4702-ADC8-0FF714CF1C9C}"/>
              </a:ext>
            </a:extLst>
          </p:cNvPr>
          <p:cNvSpPr txBox="1">
            <a:spLocks/>
          </p:cNvSpPr>
          <p:nvPr/>
        </p:nvSpPr>
        <p:spPr>
          <a:xfrm>
            <a:off x="381000" y="2076146"/>
            <a:ext cx="10972800" cy="11998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CA51BDC-D139-404D-86A8-7EE31BDC45FF}"/>
              </a:ext>
            </a:extLst>
          </p:cNvPr>
          <p:cNvSpPr/>
          <p:nvPr/>
        </p:nvSpPr>
        <p:spPr>
          <a:xfrm>
            <a:off x="4595709" y="5566004"/>
            <a:ext cx="1122630" cy="615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/>
              <a:t>Sensor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DEE74C-11E3-41FA-B6DF-05D84AC875AD}"/>
              </a:ext>
            </a:extLst>
          </p:cNvPr>
          <p:cNvSpPr/>
          <p:nvPr/>
        </p:nvSpPr>
        <p:spPr>
          <a:xfrm>
            <a:off x="6129517" y="5566004"/>
            <a:ext cx="1775234" cy="615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/>
              <a:t>Preprocessing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E8BB30-3583-4359-B759-EFA0C7DD2D79}"/>
              </a:ext>
            </a:extLst>
          </p:cNvPr>
          <p:cNvSpPr/>
          <p:nvPr/>
        </p:nvSpPr>
        <p:spPr>
          <a:xfrm>
            <a:off x="8315929" y="5555442"/>
            <a:ext cx="1122630" cy="615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SNN on chip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83CC1BF-1FF2-4BBB-B2F3-26C159AB9B4C}"/>
              </a:ext>
            </a:extLst>
          </p:cNvPr>
          <p:cNvCxnSpPr>
            <a:cxnSpLocks/>
          </p:cNvCxnSpPr>
          <p:nvPr/>
        </p:nvCxnSpPr>
        <p:spPr>
          <a:xfrm>
            <a:off x="5718339" y="5873822"/>
            <a:ext cx="41117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21002B1-EC85-4B65-AA33-37BF8AFCB894}"/>
              </a:ext>
            </a:extLst>
          </p:cNvPr>
          <p:cNvCxnSpPr/>
          <p:nvPr/>
        </p:nvCxnSpPr>
        <p:spPr>
          <a:xfrm>
            <a:off x="7904751" y="5863260"/>
            <a:ext cx="41117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55560DCC-6D77-4721-A768-CC2B0E53EF11}"/>
              </a:ext>
            </a:extLst>
          </p:cNvPr>
          <p:cNvSpPr/>
          <p:nvPr/>
        </p:nvSpPr>
        <p:spPr>
          <a:xfrm>
            <a:off x="5625974" y="4768161"/>
            <a:ext cx="184731" cy="369332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endParaRPr lang="en-US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80BDFF57-2DA6-4218-A3E4-A484B6E28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08780"/>
            <a:ext cx="10972800" cy="1199822"/>
          </a:xfrm>
        </p:spPr>
        <p:txBody>
          <a:bodyPr/>
          <a:lstStyle/>
          <a:p>
            <a:r>
              <a:rPr lang="en-US"/>
              <a:t>Setting the scene</a:t>
            </a:r>
          </a:p>
        </p:txBody>
      </p:sp>
    </p:spTree>
    <p:extLst>
      <p:ext uri="{BB962C8B-B14F-4D97-AF65-F5344CB8AC3E}">
        <p14:creationId xmlns:p14="http://schemas.microsoft.com/office/powerpoint/2010/main" val="2889121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16557-B1EF-48C9-BB10-F60A258B7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A First Principles Perspective on Neuromorphic Coding Efficiency</a:t>
            </a:r>
          </a:p>
        </p:txBody>
      </p: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9E3266E0-431B-4935-B597-41150B6F4920}"/>
              </a:ext>
            </a:extLst>
          </p:cNvPr>
          <p:cNvGrpSpPr/>
          <p:nvPr/>
        </p:nvGrpSpPr>
        <p:grpSpPr>
          <a:xfrm>
            <a:off x="3102945" y="1508813"/>
            <a:ext cx="4652258" cy="1258307"/>
            <a:chOff x="-197467" y="1508813"/>
            <a:chExt cx="4652258" cy="1258307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D6897963-4B3D-46DA-BF68-9027BABC4A79}"/>
                </a:ext>
              </a:extLst>
            </p:cNvPr>
            <p:cNvSpPr/>
            <p:nvPr/>
          </p:nvSpPr>
          <p:spPr>
            <a:xfrm>
              <a:off x="2183069" y="1890111"/>
              <a:ext cx="1112808" cy="877009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0A301D1B-3F4A-42B4-B1FC-4C525662E648}"/>
                </a:ext>
              </a:extLst>
            </p:cNvPr>
            <p:cNvSpPr/>
            <p:nvPr/>
          </p:nvSpPr>
          <p:spPr>
            <a:xfrm rot="1826981">
              <a:off x="679185" y="2029100"/>
              <a:ext cx="200129" cy="531056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B0B8EFEC-4628-4A7E-961D-121A4C910434}"/>
                </a:ext>
              </a:extLst>
            </p:cNvPr>
            <p:cNvSpPr/>
            <p:nvPr/>
          </p:nvSpPr>
          <p:spPr>
            <a:xfrm>
              <a:off x="2613804" y="2053086"/>
              <a:ext cx="172528" cy="17252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CCE69A26-43CD-4226-8C8A-24301F4A7122}"/>
                </a:ext>
              </a:extLst>
            </p:cNvPr>
            <p:cNvSpPr/>
            <p:nvPr/>
          </p:nvSpPr>
          <p:spPr>
            <a:xfrm>
              <a:off x="2838091" y="1977292"/>
              <a:ext cx="172528" cy="17252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05C9B565-A1B2-42C7-9167-8872C5F5329F}"/>
                </a:ext>
              </a:extLst>
            </p:cNvPr>
            <p:cNvSpPr/>
            <p:nvPr/>
          </p:nvSpPr>
          <p:spPr>
            <a:xfrm>
              <a:off x="2685691" y="2294627"/>
              <a:ext cx="172528" cy="17252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1526537-3590-4380-A298-41F0339E83B0}"/>
                </a:ext>
              </a:extLst>
            </p:cNvPr>
            <p:cNvSpPr/>
            <p:nvPr/>
          </p:nvSpPr>
          <p:spPr>
            <a:xfrm>
              <a:off x="2513163" y="2525698"/>
              <a:ext cx="172528" cy="17252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606FABD-F51E-4EF9-86FD-B55000948CF9}"/>
                </a:ext>
              </a:extLst>
            </p:cNvPr>
            <p:cNvSpPr/>
            <p:nvPr/>
          </p:nvSpPr>
          <p:spPr>
            <a:xfrm>
              <a:off x="2964611" y="2274499"/>
              <a:ext cx="172528" cy="17252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4D6CEC7B-90F4-4DE0-96E1-4A48DD5FB346}"/>
                </a:ext>
              </a:extLst>
            </p:cNvPr>
            <p:cNvSpPr/>
            <p:nvPr/>
          </p:nvSpPr>
          <p:spPr>
            <a:xfrm>
              <a:off x="2832339" y="2547669"/>
              <a:ext cx="172528" cy="17252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D12CA3A7-E168-4EF1-B0CF-B6FDBB43AB9E}"/>
                </a:ext>
              </a:extLst>
            </p:cNvPr>
            <p:cNvSpPr/>
            <p:nvPr/>
          </p:nvSpPr>
          <p:spPr>
            <a:xfrm>
              <a:off x="2383765" y="2349261"/>
              <a:ext cx="172528" cy="17252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5C37CAF5-2EB3-4AC6-A7D6-33B36837E109}"/>
                </a:ext>
              </a:extLst>
            </p:cNvPr>
            <p:cNvSpPr/>
            <p:nvPr/>
          </p:nvSpPr>
          <p:spPr>
            <a:xfrm>
              <a:off x="2383766" y="2047337"/>
              <a:ext cx="172528" cy="17252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5E75682C-346C-4D39-9D39-DCB939C9073A}"/>
                </a:ext>
              </a:extLst>
            </p:cNvPr>
            <p:cNvGrpSpPr/>
            <p:nvPr/>
          </p:nvGrpSpPr>
          <p:grpSpPr>
            <a:xfrm>
              <a:off x="836761" y="2173857"/>
              <a:ext cx="1604514" cy="198407"/>
              <a:chOff x="836761" y="2173857"/>
              <a:chExt cx="1604514" cy="198407"/>
            </a:xfrm>
          </p:grpSpPr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5D3DCA9E-ABF5-4F6B-A43E-5E403F2A0583}"/>
                  </a:ext>
                </a:extLst>
              </p:cNvPr>
              <p:cNvCxnSpPr/>
              <p:nvPr/>
            </p:nvCxnSpPr>
            <p:spPr>
              <a:xfrm flipV="1">
                <a:off x="836761" y="2176216"/>
                <a:ext cx="1138687" cy="0"/>
              </a:xfrm>
              <a:prstGeom prst="line">
                <a:avLst/>
              </a:prstGeom>
              <a:ln w="28575">
                <a:solidFill>
                  <a:schemeClr val="bg2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609BBA1F-5D97-4711-97AF-180F98EAF929}"/>
                  </a:ext>
                </a:extLst>
              </p:cNvPr>
              <p:cNvCxnSpPr/>
              <p:nvPr/>
            </p:nvCxnSpPr>
            <p:spPr>
              <a:xfrm flipV="1">
                <a:off x="1966823" y="2173857"/>
                <a:ext cx="370935" cy="8626"/>
              </a:xfrm>
              <a:prstGeom prst="line">
                <a:avLst/>
              </a:prstGeom>
              <a:ln w="28575">
                <a:solidFill>
                  <a:schemeClr val="bg2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1BEF4905-17DA-4113-B5A7-522A5D590214}"/>
                  </a:ext>
                </a:extLst>
              </p:cNvPr>
              <p:cNvCxnSpPr>
                <a:endCxn id="9" idx="1"/>
              </p:cNvCxnSpPr>
              <p:nvPr/>
            </p:nvCxnSpPr>
            <p:spPr>
              <a:xfrm>
                <a:off x="1966823" y="2173857"/>
                <a:ext cx="474452" cy="198407"/>
              </a:xfrm>
              <a:prstGeom prst="line">
                <a:avLst/>
              </a:prstGeom>
              <a:ln w="28575">
                <a:solidFill>
                  <a:schemeClr val="bg2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69E96069-2F40-4063-8B1F-5AC7AAE023E8}"/>
                </a:ext>
              </a:extLst>
            </p:cNvPr>
            <p:cNvGrpSpPr/>
            <p:nvPr/>
          </p:nvGrpSpPr>
          <p:grpSpPr>
            <a:xfrm flipV="1">
              <a:off x="744746" y="2130209"/>
              <a:ext cx="2334884" cy="500848"/>
              <a:chOff x="690113" y="1974933"/>
              <a:chExt cx="2334884" cy="500848"/>
            </a:xfrm>
          </p:grpSpPr>
          <p:cxnSp>
            <p:nvCxnSpPr>
              <p:cNvPr id="32" name="Straight Arrow Connector 31">
                <a:extLst>
                  <a:ext uri="{FF2B5EF4-FFF2-40B4-BE49-F238E27FC236}">
                    <a16:creationId xmlns:a16="http://schemas.microsoft.com/office/drawing/2014/main" id="{97D87CED-9642-432A-95A5-EF9D5AAAC5B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37426" y="1974933"/>
                <a:ext cx="1023669" cy="370419"/>
              </a:xfrm>
              <a:prstGeom prst="straightConnector1">
                <a:avLst/>
              </a:prstGeom>
              <a:ln w="28575">
                <a:solidFill>
                  <a:schemeClr val="bg2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7FAE759B-C34D-41AB-B9CD-8BBAC43F9450}"/>
                  </a:ext>
                </a:extLst>
              </p:cNvPr>
              <p:cNvCxnSpPr/>
              <p:nvPr/>
            </p:nvCxnSpPr>
            <p:spPr>
              <a:xfrm>
                <a:off x="690113" y="2349261"/>
                <a:ext cx="1138687" cy="0"/>
              </a:xfrm>
              <a:prstGeom prst="line">
                <a:avLst/>
              </a:prstGeom>
              <a:ln w="285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2D80F60E-E2F9-414D-8F45-68660984EA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28800" y="2349261"/>
                <a:ext cx="833888" cy="126520"/>
              </a:xfrm>
              <a:prstGeom prst="straightConnector1">
                <a:avLst/>
              </a:prstGeom>
              <a:ln w="28575">
                <a:solidFill>
                  <a:schemeClr val="bg2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D5D18EE7-1E5B-481F-87E8-C9F4C9A4739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37426" y="2277374"/>
                <a:ext cx="1187571" cy="60383"/>
              </a:xfrm>
              <a:prstGeom prst="straightConnector1">
                <a:avLst/>
              </a:prstGeom>
              <a:ln w="28575">
                <a:solidFill>
                  <a:schemeClr val="bg2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id="{EA8DAD60-3938-4D3E-A0F1-B6D0E371B2B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37426" y="1983560"/>
                <a:ext cx="721745" cy="365701"/>
              </a:xfrm>
              <a:prstGeom prst="straightConnector1">
                <a:avLst/>
              </a:prstGeom>
              <a:ln w="28575">
                <a:solidFill>
                  <a:schemeClr val="bg2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7F2D04B0-B370-4EF1-A556-C65D5D7FA31A}"/>
                </a:ext>
              </a:extLst>
            </p:cNvPr>
            <p:cNvGrpSpPr/>
            <p:nvPr/>
          </p:nvGrpSpPr>
          <p:grpSpPr>
            <a:xfrm>
              <a:off x="690113" y="2061713"/>
              <a:ext cx="2260121" cy="379562"/>
              <a:chOff x="690113" y="2061713"/>
              <a:chExt cx="2260121" cy="379562"/>
            </a:xfrm>
          </p:grpSpPr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D5117F50-DD07-4AC0-B825-D78B7856177B}"/>
                  </a:ext>
                </a:extLst>
              </p:cNvPr>
              <p:cNvCxnSpPr/>
              <p:nvPr/>
            </p:nvCxnSpPr>
            <p:spPr>
              <a:xfrm>
                <a:off x="690113" y="2349261"/>
                <a:ext cx="113868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>
                <a:extLst>
                  <a:ext uri="{FF2B5EF4-FFF2-40B4-BE49-F238E27FC236}">
                    <a16:creationId xmlns:a16="http://schemas.microsoft.com/office/drawing/2014/main" id="{6F8444AB-7101-4515-ACEF-4A19FAD58956}"/>
                  </a:ext>
                </a:extLst>
              </p:cNvPr>
              <p:cNvCxnSpPr>
                <a:endCxn id="9" idx="3"/>
              </p:cNvCxnSpPr>
              <p:nvPr/>
            </p:nvCxnSpPr>
            <p:spPr>
              <a:xfrm>
                <a:off x="1828800" y="2349261"/>
                <a:ext cx="638355" cy="9201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DBEB4F6C-F7F3-47DA-AB7A-B93F175E7E29}"/>
                  </a:ext>
                </a:extLst>
              </p:cNvPr>
              <p:cNvCxnSpPr>
                <a:endCxn id="5" idx="6"/>
              </p:cNvCxnSpPr>
              <p:nvPr/>
            </p:nvCxnSpPr>
            <p:spPr>
              <a:xfrm>
                <a:off x="1837426" y="2337758"/>
                <a:ext cx="948906" cy="4313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>
                <a:extLst>
                  <a:ext uri="{FF2B5EF4-FFF2-40B4-BE49-F238E27FC236}">
                    <a16:creationId xmlns:a16="http://schemas.microsoft.com/office/drawing/2014/main" id="{FADE9E88-1DA8-4F9D-A34C-534648E780AB}"/>
                  </a:ext>
                </a:extLst>
              </p:cNvPr>
              <p:cNvCxnSpPr>
                <a:endCxn id="10" idx="0"/>
              </p:cNvCxnSpPr>
              <p:nvPr/>
            </p:nvCxnSpPr>
            <p:spPr>
              <a:xfrm flipV="1">
                <a:off x="1837426" y="2122098"/>
                <a:ext cx="629729" cy="22716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CAE4AE27-A573-47D2-8FBB-2315780E6DF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37426" y="2061713"/>
                <a:ext cx="1112808" cy="283639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Freeform 7">
              <a:extLst>
                <a:ext uri="{FF2B5EF4-FFF2-40B4-BE49-F238E27FC236}">
                  <a16:creationId xmlns:a16="http://schemas.microsoft.com/office/drawing/2014/main" id="{59630DD9-A860-4C40-BFA4-47C6017BB02A}"/>
                </a:ext>
              </a:extLst>
            </p:cNvPr>
            <p:cNvSpPr/>
            <p:nvPr/>
          </p:nvSpPr>
          <p:spPr>
            <a:xfrm>
              <a:off x="1181233" y="1957239"/>
              <a:ext cx="144066" cy="172823"/>
            </a:xfrm>
            <a:custGeom>
              <a:avLst/>
              <a:gdLst>
                <a:gd name="connsiteX0" fmla="*/ 0 w 1057275"/>
                <a:gd name="connsiteY0" fmla="*/ 1048313 h 1143563"/>
                <a:gd name="connsiteX1" fmla="*/ 533400 w 1057275"/>
                <a:gd name="connsiteY1" fmla="*/ 563 h 1143563"/>
                <a:gd name="connsiteX2" fmla="*/ 581025 w 1057275"/>
                <a:gd name="connsiteY2" fmla="*/ 905438 h 1143563"/>
                <a:gd name="connsiteX3" fmla="*/ 1057275 w 1057275"/>
                <a:gd name="connsiteY3" fmla="*/ 1143563 h 1143563"/>
                <a:gd name="connsiteX0" fmla="*/ 0 w 1057275"/>
                <a:gd name="connsiteY0" fmla="*/ 1055220 h 1150470"/>
                <a:gd name="connsiteX1" fmla="*/ 238125 w 1057275"/>
                <a:gd name="connsiteY1" fmla="*/ 512295 h 1150470"/>
                <a:gd name="connsiteX2" fmla="*/ 533400 w 1057275"/>
                <a:gd name="connsiteY2" fmla="*/ 7470 h 1150470"/>
                <a:gd name="connsiteX3" fmla="*/ 581025 w 1057275"/>
                <a:gd name="connsiteY3" fmla="*/ 912345 h 1150470"/>
                <a:gd name="connsiteX4" fmla="*/ 1057275 w 1057275"/>
                <a:gd name="connsiteY4" fmla="*/ 1150470 h 1150470"/>
                <a:gd name="connsiteX0" fmla="*/ 0 w 1057275"/>
                <a:gd name="connsiteY0" fmla="*/ 1047753 h 1143003"/>
                <a:gd name="connsiteX1" fmla="*/ 381000 w 1057275"/>
                <a:gd name="connsiteY1" fmla="*/ 895353 h 1143003"/>
                <a:gd name="connsiteX2" fmla="*/ 533400 w 1057275"/>
                <a:gd name="connsiteY2" fmla="*/ 3 h 1143003"/>
                <a:gd name="connsiteX3" fmla="*/ 581025 w 1057275"/>
                <a:gd name="connsiteY3" fmla="*/ 904878 h 1143003"/>
                <a:gd name="connsiteX4" fmla="*/ 1057275 w 1057275"/>
                <a:gd name="connsiteY4" fmla="*/ 1143003 h 1143003"/>
                <a:gd name="connsiteX0" fmla="*/ 0 w 1057275"/>
                <a:gd name="connsiteY0" fmla="*/ 1047753 h 1143003"/>
                <a:gd name="connsiteX1" fmla="*/ 381000 w 1057275"/>
                <a:gd name="connsiteY1" fmla="*/ 895353 h 1143003"/>
                <a:gd name="connsiteX2" fmla="*/ 533400 w 1057275"/>
                <a:gd name="connsiteY2" fmla="*/ 3 h 1143003"/>
                <a:gd name="connsiteX3" fmla="*/ 581025 w 1057275"/>
                <a:gd name="connsiteY3" fmla="*/ 904878 h 1143003"/>
                <a:gd name="connsiteX4" fmla="*/ 1057275 w 1057275"/>
                <a:gd name="connsiteY4" fmla="*/ 1143003 h 1143003"/>
                <a:gd name="connsiteX0" fmla="*/ 0 w 1057275"/>
                <a:gd name="connsiteY0" fmla="*/ 1047753 h 1183439"/>
                <a:gd name="connsiteX1" fmla="*/ 381000 w 1057275"/>
                <a:gd name="connsiteY1" fmla="*/ 895353 h 1183439"/>
                <a:gd name="connsiteX2" fmla="*/ 533400 w 1057275"/>
                <a:gd name="connsiteY2" fmla="*/ 3 h 1183439"/>
                <a:gd name="connsiteX3" fmla="*/ 581025 w 1057275"/>
                <a:gd name="connsiteY3" fmla="*/ 904878 h 1183439"/>
                <a:gd name="connsiteX4" fmla="*/ 762000 w 1057275"/>
                <a:gd name="connsiteY4" fmla="*/ 1171578 h 1183439"/>
                <a:gd name="connsiteX5" fmla="*/ 1057275 w 1057275"/>
                <a:gd name="connsiteY5" fmla="*/ 1143003 h 1183439"/>
                <a:gd name="connsiteX0" fmla="*/ 0 w 1057275"/>
                <a:gd name="connsiteY0" fmla="*/ 1047753 h 1177102"/>
                <a:gd name="connsiteX1" fmla="*/ 381000 w 1057275"/>
                <a:gd name="connsiteY1" fmla="*/ 895353 h 1177102"/>
                <a:gd name="connsiteX2" fmla="*/ 533400 w 1057275"/>
                <a:gd name="connsiteY2" fmla="*/ 3 h 1177102"/>
                <a:gd name="connsiteX3" fmla="*/ 581025 w 1057275"/>
                <a:gd name="connsiteY3" fmla="*/ 904878 h 1177102"/>
                <a:gd name="connsiteX4" fmla="*/ 762000 w 1057275"/>
                <a:gd name="connsiteY4" fmla="*/ 1171578 h 1177102"/>
                <a:gd name="connsiteX5" fmla="*/ 1057275 w 1057275"/>
                <a:gd name="connsiteY5" fmla="*/ 1028703 h 1177102"/>
                <a:gd name="connsiteX0" fmla="*/ 0 w 1057275"/>
                <a:gd name="connsiteY0" fmla="*/ 1047753 h 1112928"/>
                <a:gd name="connsiteX1" fmla="*/ 381000 w 1057275"/>
                <a:gd name="connsiteY1" fmla="*/ 895353 h 1112928"/>
                <a:gd name="connsiteX2" fmla="*/ 533400 w 1057275"/>
                <a:gd name="connsiteY2" fmla="*/ 3 h 1112928"/>
                <a:gd name="connsiteX3" fmla="*/ 581025 w 1057275"/>
                <a:gd name="connsiteY3" fmla="*/ 904878 h 1112928"/>
                <a:gd name="connsiteX4" fmla="*/ 685800 w 1057275"/>
                <a:gd name="connsiteY4" fmla="*/ 1104903 h 1112928"/>
                <a:gd name="connsiteX5" fmla="*/ 1057275 w 1057275"/>
                <a:gd name="connsiteY5" fmla="*/ 1028703 h 1112928"/>
                <a:gd name="connsiteX0" fmla="*/ 0 w 1087838"/>
                <a:gd name="connsiteY0" fmla="*/ 1047753 h 1110169"/>
                <a:gd name="connsiteX1" fmla="*/ 381000 w 1087838"/>
                <a:gd name="connsiteY1" fmla="*/ 895353 h 1110169"/>
                <a:gd name="connsiteX2" fmla="*/ 533400 w 1087838"/>
                <a:gd name="connsiteY2" fmla="*/ 3 h 1110169"/>
                <a:gd name="connsiteX3" fmla="*/ 581025 w 1087838"/>
                <a:gd name="connsiteY3" fmla="*/ 904878 h 1110169"/>
                <a:gd name="connsiteX4" fmla="*/ 685800 w 1087838"/>
                <a:gd name="connsiteY4" fmla="*/ 1104903 h 1110169"/>
                <a:gd name="connsiteX5" fmla="*/ 1087838 w 1087838"/>
                <a:gd name="connsiteY5" fmla="*/ 951601 h 1110169"/>
                <a:gd name="connsiteX0" fmla="*/ 0 w 1087838"/>
                <a:gd name="connsiteY0" fmla="*/ 1047753 h 1054179"/>
                <a:gd name="connsiteX1" fmla="*/ 381000 w 1087838"/>
                <a:gd name="connsiteY1" fmla="*/ 895353 h 1054179"/>
                <a:gd name="connsiteX2" fmla="*/ 533400 w 1087838"/>
                <a:gd name="connsiteY2" fmla="*/ 3 h 1054179"/>
                <a:gd name="connsiteX3" fmla="*/ 581025 w 1087838"/>
                <a:gd name="connsiteY3" fmla="*/ 904878 h 1054179"/>
                <a:gd name="connsiteX4" fmla="*/ 594102 w 1087838"/>
                <a:gd name="connsiteY4" fmla="*/ 1047084 h 1054179"/>
                <a:gd name="connsiteX5" fmla="*/ 1087838 w 1087838"/>
                <a:gd name="connsiteY5" fmla="*/ 951601 h 1054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87838" h="1054179">
                  <a:moveTo>
                    <a:pt x="0" y="1047753"/>
                  </a:moveTo>
                  <a:cubicBezTo>
                    <a:pt x="39688" y="957265"/>
                    <a:pt x="244475" y="984253"/>
                    <a:pt x="381000" y="895353"/>
                  </a:cubicBezTo>
                  <a:cubicBezTo>
                    <a:pt x="469900" y="720728"/>
                    <a:pt x="500063" y="-1584"/>
                    <a:pt x="533400" y="3"/>
                  </a:cubicBezTo>
                  <a:cubicBezTo>
                    <a:pt x="566737" y="1590"/>
                    <a:pt x="570908" y="730365"/>
                    <a:pt x="581025" y="904878"/>
                  </a:cubicBezTo>
                  <a:cubicBezTo>
                    <a:pt x="591142" y="1079391"/>
                    <a:pt x="514727" y="1007397"/>
                    <a:pt x="594102" y="1047084"/>
                  </a:cubicBezTo>
                  <a:cubicBezTo>
                    <a:pt x="673477" y="1086771"/>
                    <a:pt x="1044976" y="946839"/>
                    <a:pt x="1087838" y="951601"/>
                  </a:cubicBezTo>
                </a:path>
              </a:pathLst>
            </a:custGeom>
            <a:noFill/>
            <a:ln w="12700"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8" name="Freeform 7">
              <a:extLst>
                <a:ext uri="{FF2B5EF4-FFF2-40B4-BE49-F238E27FC236}">
                  <a16:creationId xmlns:a16="http://schemas.microsoft.com/office/drawing/2014/main" id="{C2850D00-CA02-48AE-B7B5-3C0B29A89DEA}"/>
                </a:ext>
              </a:extLst>
            </p:cNvPr>
            <p:cNvSpPr/>
            <p:nvPr/>
          </p:nvSpPr>
          <p:spPr>
            <a:xfrm>
              <a:off x="1299127" y="2057880"/>
              <a:ext cx="144066" cy="172823"/>
            </a:xfrm>
            <a:custGeom>
              <a:avLst/>
              <a:gdLst>
                <a:gd name="connsiteX0" fmla="*/ 0 w 1057275"/>
                <a:gd name="connsiteY0" fmla="*/ 1048313 h 1143563"/>
                <a:gd name="connsiteX1" fmla="*/ 533400 w 1057275"/>
                <a:gd name="connsiteY1" fmla="*/ 563 h 1143563"/>
                <a:gd name="connsiteX2" fmla="*/ 581025 w 1057275"/>
                <a:gd name="connsiteY2" fmla="*/ 905438 h 1143563"/>
                <a:gd name="connsiteX3" fmla="*/ 1057275 w 1057275"/>
                <a:gd name="connsiteY3" fmla="*/ 1143563 h 1143563"/>
                <a:gd name="connsiteX0" fmla="*/ 0 w 1057275"/>
                <a:gd name="connsiteY0" fmla="*/ 1055220 h 1150470"/>
                <a:gd name="connsiteX1" fmla="*/ 238125 w 1057275"/>
                <a:gd name="connsiteY1" fmla="*/ 512295 h 1150470"/>
                <a:gd name="connsiteX2" fmla="*/ 533400 w 1057275"/>
                <a:gd name="connsiteY2" fmla="*/ 7470 h 1150470"/>
                <a:gd name="connsiteX3" fmla="*/ 581025 w 1057275"/>
                <a:gd name="connsiteY3" fmla="*/ 912345 h 1150470"/>
                <a:gd name="connsiteX4" fmla="*/ 1057275 w 1057275"/>
                <a:gd name="connsiteY4" fmla="*/ 1150470 h 1150470"/>
                <a:gd name="connsiteX0" fmla="*/ 0 w 1057275"/>
                <a:gd name="connsiteY0" fmla="*/ 1047753 h 1143003"/>
                <a:gd name="connsiteX1" fmla="*/ 381000 w 1057275"/>
                <a:gd name="connsiteY1" fmla="*/ 895353 h 1143003"/>
                <a:gd name="connsiteX2" fmla="*/ 533400 w 1057275"/>
                <a:gd name="connsiteY2" fmla="*/ 3 h 1143003"/>
                <a:gd name="connsiteX3" fmla="*/ 581025 w 1057275"/>
                <a:gd name="connsiteY3" fmla="*/ 904878 h 1143003"/>
                <a:gd name="connsiteX4" fmla="*/ 1057275 w 1057275"/>
                <a:gd name="connsiteY4" fmla="*/ 1143003 h 1143003"/>
                <a:gd name="connsiteX0" fmla="*/ 0 w 1057275"/>
                <a:gd name="connsiteY0" fmla="*/ 1047753 h 1143003"/>
                <a:gd name="connsiteX1" fmla="*/ 381000 w 1057275"/>
                <a:gd name="connsiteY1" fmla="*/ 895353 h 1143003"/>
                <a:gd name="connsiteX2" fmla="*/ 533400 w 1057275"/>
                <a:gd name="connsiteY2" fmla="*/ 3 h 1143003"/>
                <a:gd name="connsiteX3" fmla="*/ 581025 w 1057275"/>
                <a:gd name="connsiteY3" fmla="*/ 904878 h 1143003"/>
                <a:gd name="connsiteX4" fmla="*/ 1057275 w 1057275"/>
                <a:gd name="connsiteY4" fmla="*/ 1143003 h 1143003"/>
                <a:gd name="connsiteX0" fmla="*/ 0 w 1057275"/>
                <a:gd name="connsiteY0" fmla="*/ 1047753 h 1183439"/>
                <a:gd name="connsiteX1" fmla="*/ 381000 w 1057275"/>
                <a:gd name="connsiteY1" fmla="*/ 895353 h 1183439"/>
                <a:gd name="connsiteX2" fmla="*/ 533400 w 1057275"/>
                <a:gd name="connsiteY2" fmla="*/ 3 h 1183439"/>
                <a:gd name="connsiteX3" fmla="*/ 581025 w 1057275"/>
                <a:gd name="connsiteY3" fmla="*/ 904878 h 1183439"/>
                <a:gd name="connsiteX4" fmla="*/ 762000 w 1057275"/>
                <a:gd name="connsiteY4" fmla="*/ 1171578 h 1183439"/>
                <a:gd name="connsiteX5" fmla="*/ 1057275 w 1057275"/>
                <a:gd name="connsiteY5" fmla="*/ 1143003 h 1183439"/>
                <a:gd name="connsiteX0" fmla="*/ 0 w 1057275"/>
                <a:gd name="connsiteY0" fmla="*/ 1047753 h 1177102"/>
                <a:gd name="connsiteX1" fmla="*/ 381000 w 1057275"/>
                <a:gd name="connsiteY1" fmla="*/ 895353 h 1177102"/>
                <a:gd name="connsiteX2" fmla="*/ 533400 w 1057275"/>
                <a:gd name="connsiteY2" fmla="*/ 3 h 1177102"/>
                <a:gd name="connsiteX3" fmla="*/ 581025 w 1057275"/>
                <a:gd name="connsiteY3" fmla="*/ 904878 h 1177102"/>
                <a:gd name="connsiteX4" fmla="*/ 762000 w 1057275"/>
                <a:gd name="connsiteY4" fmla="*/ 1171578 h 1177102"/>
                <a:gd name="connsiteX5" fmla="*/ 1057275 w 1057275"/>
                <a:gd name="connsiteY5" fmla="*/ 1028703 h 1177102"/>
                <a:gd name="connsiteX0" fmla="*/ 0 w 1057275"/>
                <a:gd name="connsiteY0" fmla="*/ 1047753 h 1112928"/>
                <a:gd name="connsiteX1" fmla="*/ 381000 w 1057275"/>
                <a:gd name="connsiteY1" fmla="*/ 895353 h 1112928"/>
                <a:gd name="connsiteX2" fmla="*/ 533400 w 1057275"/>
                <a:gd name="connsiteY2" fmla="*/ 3 h 1112928"/>
                <a:gd name="connsiteX3" fmla="*/ 581025 w 1057275"/>
                <a:gd name="connsiteY3" fmla="*/ 904878 h 1112928"/>
                <a:gd name="connsiteX4" fmla="*/ 685800 w 1057275"/>
                <a:gd name="connsiteY4" fmla="*/ 1104903 h 1112928"/>
                <a:gd name="connsiteX5" fmla="*/ 1057275 w 1057275"/>
                <a:gd name="connsiteY5" fmla="*/ 1028703 h 1112928"/>
                <a:gd name="connsiteX0" fmla="*/ 0 w 1087838"/>
                <a:gd name="connsiteY0" fmla="*/ 1047753 h 1110169"/>
                <a:gd name="connsiteX1" fmla="*/ 381000 w 1087838"/>
                <a:gd name="connsiteY1" fmla="*/ 895353 h 1110169"/>
                <a:gd name="connsiteX2" fmla="*/ 533400 w 1087838"/>
                <a:gd name="connsiteY2" fmla="*/ 3 h 1110169"/>
                <a:gd name="connsiteX3" fmla="*/ 581025 w 1087838"/>
                <a:gd name="connsiteY3" fmla="*/ 904878 h 1110169"/>
                <a:gd name="connsiteX4" fmla="*/ 685800 w 1087838"/>
                <a:gd name="connsiteY4" fmla="*/ 1104903 h 1110169"/>
                <a:gd name="connsiteX5" fmla="*/ 1087838 w 1087838"/>
                <a:gd name="connsiteY5" fmla="*/ 951601 h 1110169"/>
                <a:gd name="connsiteX0" fmla="*/ 0 w 1087838"/>
                <a:gd name="connsiteY0" fmla="*/ 1047753 h 1054179"/>
                <a:gd name="connsiteX1" fmla="*/ 381000 w 1087838"/>
                <a:gd name="connsiteY1" fmla="*/ 895353 h 1054179"/>
                <a:gd name="connsiteX2" fmla="*/ 533400 w 1087838"/>
                <a:gd name="connsiteY2" fmla="*/ 3 h 1054179"/>
                <a:gd name="connsiteX3" fmla="*/ 581025 w 1087838"/>
                <a:gd name="connsiteY3" fmla="*/ 904878 h 1054179"/>
                <a:gd name="connsiteX4" fmla="*/ 594102 w 1087838"/>
                <a:gd name="connsiteY4" fmla="*/ 1047084 h 1054179"/>
                <a:gd name="connsiteX5" fmla="*/ 1087838 w 1087838"/>
                <a:gd name="connsiteY5" fmla="*/ 951601 h 1054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87838" h="1054179">
                  <a:moveTo>
                    <a:pt x="0" y="1047753"/>
                  </a:moveTo>
                  <a:cubicBezTo>
                    <a:pt x="39688" y="957265"/>
                    <a:pt x="244475" y="984253"/>
                    <a:pt x="381000" y="895353"/>
                  </a:cubicBezTo>
                  <a:cubicBezTo>
                    <a:pt x="469900" y="720728"/>
                    <a:pt x="500063" y="-1584"/>
                    <a:pt x="533400" y="3"/>
                  </a:cubicBezTo>
                  <a:cubicBezTo>
                    <a:pt x="566737" y="1590"/>
                    <a:pt x="570908" y="730365"/>
                    <a:pt x="581025" y="904878"/>
                  </a:cubicBezTo>
                  <a:cubicBezTo>
                    <a:pt x="591142" y="1079391"/>
                    <a:pt x="514727" y="1007397"/>
                    <a:pt x="594102" y="1047084"/>
                  </a:cubicBezTo>
                  <a:cubicBezTo>
                    <a:pt x="673477" y="1086771"/>
                    <a:pt x="1044976" y="946839"/>
                    <a:pt x="1087838" y="951601"/>
                  </a:cubicBezTo>
                </a:path>
              </a:pathLst>
            </a:custGeom>
            <a:noFill/>
            <a:ln w="12700"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9" name="Freeform 7">
              <a:extLst>
                <a:ext uri="{FF2B5EF4-FFF2-40B4-BE49-F238E27FC236}">
                  <a16:creationId xmlns:a16="http://schemas.microsoft.com/office/drawing/2014/main" id="{E99BB6F0-1AF1-4693-B476-C54B9E33977D}"/>
                </a:ext>
              </a:extLst>
            </p:cNvPr>
            <p:cNvSpPr/>
            <p:nvPr/>
          </p:nvSpPr>
          <p:spPr>
            <a:xfrm>
              <a:off x="1074841" y="2144145"/>
              <a:ext cx="144066" cy="172823"/>
            </a:xfrm>
            <a:custGeom>
              <a:avLst/>
              <a:gdLst>
                <a:gd name="connsiteX0" fmla="*/ 0 w 1057275"/>
                <a:gd name="connsiteY0" fmla="*/ 1048313 h 1143563"/>
                <a:gd name="connsiteX1" fmla="*/ 533400 w 1057275"/>
                <a:gd name="connsiteY1" fmla="*/ 563 h 1143563"/>
                <a:gd name="connsiteX2" fmla="*/ 581025 w 1057275"/>
                <a:gd name="connsiteY2" fmla="*/ 905438 h 1143563"/>
                <a:gd name="connsiteX3" fmla="*/ 1057275 w 1057275"/>
                <a:gd name="connsiteY3" fmla="*/ 1143563 h 1143563"/>
                <a:gd name="connsiteX0" fmla="*/ 0 w 1057275"/>
                <a:gd name="connsiteY0" fmla="*/ 1055220 h 1150470"/>
                <a:gd name="connsiteX1" fmla="*/ 238125 w 1057275"/>
                <a:gd name="connsiteY1" fmla="*/ 512295 h 1150470"/>
                <a:gd name="connsiteX2" fmla="*/ 533400 w 1057275"/>
                <a:gd name="connsiteY2" fmla="*/ 7470 h 1150470"/>
                <a:gd name="connsiteX3" fmla="*/ 581025 w 1057275"/>
                <a:gd name="connsiteY3" fmla="*/ 912345 h 1150470"/>
                <a:gd name="connsiteX4" fmla="*/ 1057275 w 1057275"/>
                <a:gd name="connsiteY4" fmla="*/ 1150470 h 1150470"/>
                <a:gd name="connsiteX0" fmla="*/ 0 w 1057275"/>
                <a:gd name="connsiteY0" fmla="*/ 1047753 h 1143003"/>
                <a:gd name="connsiteX1" fmla="*/ 381000 w 1057275"/>
                <a:gd name="connsiteY1" fmla="*/ 895353 h 1143003"/>
                <a:gd name="connsiteX2" fmla="*/ 533400 w 1057275"/>
                <a:gd name="connsiteY2" fmla="*/ 3 h 1143003"/>
                <a:gd name="connsiteX3" fmla="*/ 581025 w 1057275"/>
                <a:gd name="connsiteY3" fmla="*/ 904878 h 1143003"/>
                <a:gd name="connsiteX4" fmla="*/ 1057275 w 1057275"/>
                <a:gd name="connsiteY4" fmla="*/ 1143003 h 1143003"/>
                <a:gd name="connsiteX0" fmla="*/ 0 w 1057275"/>
                <a:gd name="connsiteY0" fmla="*/ 1047753 h 1143003"/>
                <a:gd name="connsiteX1" fmla="*/ 381000 w 1057275"/>
                <a:gd name="connsiteY1" fmla="*/ 895353 h 1143003"/>
                <a:gd name="connsiteX2" fmla="*/ 533400 w 1057275"/>
                <a:gd name="connsiteY2" fmla="*/ 3 h 1143003"/>
                <a:gd name="connsiteX3" fmla="*/ 581025 w 1057275"/>
                <a:gd name="connsiteY3" fmla="*/ 904878 h 1143003"/>
                <a:gd name="connsiteX4" fmla="*/ 1057275 w 1057275"/>
                <a:gd name="connsiteY4" fmla="*/ 1143003 h 1143003"/>
                <a:gd name="connsiteX0" fmla="*/ 0 w 1057275"/>
                <a:gd name="connsiteY0" fmla="*/ 1047753 h 1183439"/>
                <a:gd name="connsiteX1" fmla="*/ 381000 w 1057275"/>
                <a:gd name="connsiteY1" fmla="*/ 895353 h 1183439"/>
                <a:gd name="connsiteX2" fmla="*/ 533400 w 1057275"/>
                <a:gd name="connsiteY2" fmla="*/ 3 h 1183439"/>
                <a:gd name="connsiteX3" fmla="*/ 581025 w 1057275"/>
                <a:gd name="connsiteY3" fmla="*/ 904878 h 1183439"/>
                <a:gd name="connsiteX4" fmla="*/ 762000 w 1057275"/>
                <a:gd name="connsiteY4" fmla="*/ 1171578 h 1183439"/>
                <a:gd name="connsiteX5" fmla="*/ 1057275 w 1057275"/>
                <a:gd name="connsiteY5" fmla="*/ 1143003 h 1183439"/>
                <a:gd name="connsiteX0" fmla="*/ 0 w 1057275"/>
                <a:gd name="connsiteY0" fmla="*/ 1047753 h 1177102"/>
                <a:gd name="connsiteX1" fmla="*/ 381000 w 1057275"/>
                <a:gd name="connsiteY1" fmla="*/ 895353 h 1177102"/>
                <a:gd name="connsiteX2" fmla="*/ 533400 w 1057275"/>
                <a:gd name="connsiteY2" fmla="*/ 3 h 1177102"/>
                <a:gd name="connsiteX3" fmla="*/ 581025 w 1057275"/>
                <a:gd name="connsiteY3" fmla="*/ 904878 h 1177102"/>
                <a:gd name="connsiteX4" fmla="*/ 762000 w 1057275"/>
                <a:gd name="connsiteY4" fmla="*/ 1171578 h 1177102"/>
                <a:gd name="connsiteX5" fmla="*/ 1057275 w 1057275"/>
                <a:gd name="connsiteY5" fmla="*/ 1028703 h 1177102"/>
                <a:gd name="connsiteX0" fmla="*/ 0 w 1057275"/>
                <a:gd name="connsiteY0" fmla="*/ 1047753 h 1112928"/>
                <a:gd name="connsiteX1" fmla="*/ 381000 w 1057275"/>
                <a:gd name="connsiteY1" fmla="*/ 895353 h 1112928"/>
                <a:gd name="connsiteX2" fmla="*/ 533400 w 1057275"/>
                <a:gd name="connsiteY2" fmla="*/ 3 h 1112928"/>
                <a:gd name="connsiteX3" fmla="*/ 581025 w 1057275"/>
                <a:gd name="connsiteY3" fmla="*/ 904878 h 1112928"/>
                <a:gd name="connsiteX4" fmla="*/ 685800 w 1057275"/>
                <a:gd name="connsiteY4" fmla="*/ 1104903 h 1112928"/>
                <a:gd name="connsiteX5" fmla="*/ 1057275 w 1057275"/>
                <a:gd name="connsiteY5" fmla="*/ 1028703 h 1112928"/>
                <a:gd name="connsiteX0" fmla="*/ 0 w 1087838"/>
                <a:gd name="connsiteY0" fmla="*/ 1047753 h 1110169"/>
                <a:gd name="connsiteX1" fmla="*/ 381000 w 1087838"/>
                <a:gd name="connsiteY1" fmla="*/ 895353 h 1110169"/>
                <a:gd name="connsiteX2" fmla="*/ 533400 w 1087838"/>
                <a:gd name="connsiteY2" fmla="*/ 3 h 1110169"/>
                <a:gd name="connsiteX3" fmla="*/ 581025 w 1087838"/>
                <a:gd name="connsiteY3" fmla="*/ 904878 h 1110169"/>
                <a:gd name="connsiteX4" fmla="*/ 685800 w 1087838"/>
                <a:gd name="connsiteY4" fmla="*/ 1104903 h 1110169"/>
                <a:gd name="connsiteX5" fmla="*/ 1087838 w 1087838"/>
                <a:gd name="connsiteY5" fmla="*/ 951601 h 1110169"/>
                <a:gd name="connsiteX0" fmla="*/ 0 w 1087838"/>
                <a:gd name="connsiteY0" fmla="*/ 1047753 h 1054179"/>
                <a:gd name="connsiteX1" fmla="*/ 381000 w 1087838"/>
                <a:gd name="connsiteY1" fmla="*/ 895353 h 1054179"/>
                <a:gd name="connsiteX2" fmla="*/ 533400 w 1087838"/>
                <a:gd name="connsiteY2" fmla="*/ 3 h 1054179"/>
                <a:gd name="connsiteX3" fmla="*/ 581025 w 1087838"/>
                <a:gd name="connsiteY3" fmla="*/ 904878 h 1054179"/>
                <a:gd name="connsiteX4" fmla="*/ 594102 w 1087838"/>
                <a:gd name="connsiteY4" fmla="*/ 1047084 h 1054179"/>
                <a:gd name="connsiteX5" fmla="*/ 1087838 w 1087838"/>
                <a:gd name="connsiteY5" fmla="*/ 951601 h 1054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87838" h="1054179">
                  <a:moveTo>
                    <a:pt x="0" y="1047753"/>
                  </a:moveTo>
                  <a:cubicBezTo>
                    <a:pt x="39688" y="957265"/>
                    <a:pt x="244475" y="984253"/>
                    <a:pt x="381000" y="895353"/>
                  </a:cubicBezTo>
                  <a:cubicBezTo>
                    <a:pt x="469900" y="720728"/>
                    <a:pt x="500063" y="-1584"/>
                    <a:pt x="533400" y="3"/>
                  </a:cubicBezTo>
                  <a:cubicBezTo>
                    <a:pt x="566737" y="1590"/>
                    <a:pt x="570908" y="730365"/>
                    <a:pt x="581025" y="904878"/>
                  </a:cubicBezTo>
                  <a:cubicBezTo>
                    <a:pt x="591142" y="1079391"/>
                    <a:pt x="514727" y="1007397"/>
                    <a:pt x="594102" y="1047084"/>
                  </a:cubicBezTo>
                  <a:cubicBezTo>
                    <a:pt x="673477" y="1086771"/>
                    <a:pt x="1044976" y="946839"/>
                    <a:pt x="1087838" y="951601"/>
                  </a:cubicBezTo>
                </a:path>
              </a:pathLst>
            </a:custGeom>
            <a:noFill/>
            <a:ln w="12700"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0" name="Freeform 7">
              <a:extLst>
                <a:ext uri="{FF2B5EF4-FFF2-40B4-BE49-F238E27FC236}">
                  <a16:creationId xmlns:a16="http://schemas.microsoft.com/office/drawing/2014/main" id="{27DF8FCF-7C37-4C8A-9B6C-284F12F07977}"/>
                </a:ext>
              </a:extLst>
            </p:cNvPr>
            <p:cNvSpPr/>
            <p:nvPr/>
          </p:nvSpPr>
          <p:spPr>
            <a:xfrm>
              <a:off x="1601052" y="2144144"/>
              <a:ext cx="144066" cy="172823"/>
            </a:xfrm>
            <a:custGeom>
              <a:avLst/>
              <a:gdLst>
                <a:gd name="connsiteX0" fmla="*/ 0 w 1057275"/>
                <a:gd name="connsiteY0" fmla="*/ 1048313 h 1143563"/>
                <a:gd name="connsiteX1" fmla="*/ 533400 w 1057275"/>
                <a:gd name="connsiteY1" fmla="*/ 563 h 1143563"/>
                <a:gd name="connsiteX2" fmla="*/ 581025 w 1057275"/>
                <a:gd name="connsiteY2" fmla="*/ 905438 h 1143563"/>
                <a:gd name="connsiteX3" fmla="*/ 1057275 w 1057275"/>
                <a:gd name="connsiteY3" fmla="*/ 1143563 h 1143563"/>
                <a:gd name="connsiteX0" fmla="*/ 0 w 1057275"/>
                <a:gd name="connsiteY0" fmla="*/ 1055220 h 1150470"/>
                <a:gd name="connsiteX1" fmla="*/ 238125 w 1057275"/>
                <a:gd name="connsiteY1" fmla="*/ 512295 h 1150470"/>
                <a:gd name="connsiteX2" fmla="*/ 533400 w 1057275"/>
                <a:gd name="connsiteY2" fmla="*/ 7470 h 1150470"/>
                <a:gd name="connsiteX3" fmla="*/ 581025 w 1057275"/>
                <a:gd name="connsiteY3" fmla="*/ 912345 h 1150470"/>
                <a:gd name="connsiteX4" fmla="*/ 1057275 w 1057275"/>
                <a:gd name="connsiteY4" fmla="*/ 1150470 h 1150470"/>
                <a:gd name="connsiteX0" fmla="*/ 0 w 1057275"/>
                <a:gd name="connsiteY0" fmla="*/ 1047753 h 1143003"/>
                <a:gd name="connsiteX1" fmla="*/ 381000 w 1057275"/>
                <a:gd name="connsiteY1" fmla="*/ 895353 h 1143003"/>
                <a:gd name="connsiteX2" fmla="*/ 533400 w 1057275"/>
                <a:gd name="connsiteY2" fmla="*/ 3 h 1143003"/>
                <a:gd name="connsiteX3" fmla="*/ 581025 w 1057275"/>
                <a:gd name="connsiteY3" fmla="*/ 904878 h 1143003"/>
                <a:gd name="connsiteX4" fmla="*/ 1057275 w 1057275"/>
                <a:gd name="connsiteY4" fmla="*/ 1143003 h 1143003"/>
                <a:gd name="connsiteX0" fmla="*/ 0 w 1057275"/>
                <a:gd name="connsiteY0" fmla="*/ 1047753 h 1143003"/>
                <a:gd name="connsiteX1" fmla="*/ 381000 w 1057275"/>
                <a:gd name="connsiteY1" fmla="*/ 895353 h 1143003"/>
                <a:gd name="connsiteX2" fmla="*/ 533400 w 1057275"/>
                <a:gd name="connsiteY2" fmla="*/ 3 h 1143003"/>
                <a:gd name="connsiteX3" fmla="*/ 581025 w 1057275"/>
                <a:gd name="connsiteY3" fmla="*/ 904878 h 1143003"/>
                <a:gd name="connsiteX4" fmla="*/ 1057275 w 1057275"/>
                <a:gd name="connsiteY4" fmla="*/ 1143003 h 1143003"/>
                <a:gd name="connsiteX0" fmla="*/ 0 w 1057275"/>
                <a:gd name="connsiteY0" fmla="*/ 1047753 h 1183439"/>
                <a:gd name="connsiteX1" fmla="*/ 381000 w 1057275"/>
                <a:gd name="connsiteY1" fmla="*/ 895353 h 1183439"/>
                <a:gd name="connsiteX2" fmla="*/ 533400 w 1057275"/>
                <a:gd name="connsiteY2" fmla="*/ 3 h 1183439"/>
                <a:gd name="connsiteX3" fmla="*/ 581025 w 1057275"/>
                <a:gd name="connsiteY3" fmla="*/ 904878 h 1183439"/>
                <a:gd name="connsiteX4" fmla="*/ 762000 w 1057275"/>
                <a:gd name="connsiteY4" fmla="*/ 1171578 h 1183439"/>
                <a:gd name="connsiteX5" fmla="*/ 1057275 w 1057275"/>
                <a:gd name="connsiteY5" fmla="*/ 1143003 h 1183439"/>
                <a:gd name="connsiteX0" fmla="*/ 0 w 1057275"/>
                <a:gd name="connsiteY0" fmla="*/ 1047753 h 1177102"/>
                <a:gd name="connsiteX1" fmla="*/ 381000 w 1057275"/>
                <a:gd name="connsiteY1" fmla="*/ 895353 h 1177102"/>
                <a:gd name="connsiteX2" fmla="*/ 533400 w 1057275"/>
                <a:gd name="connsiteY2" fmla="*/ 3 h 1177102"/>
                <a:gd name="connsiteX3" fmla="*/ 581025 w 1057275"/>
                <a:gd name="connsiteY3" fmla="*/ 904878 h 1177102"/>
                <a:gd name="connsiteX4" fmla="*/ 762000 w 1057275"/>
                <a:gd name="connsiteY4" fmla="*/ 1171578 h 1177102"/>
                <a:gd name="connsiteX5" fmla="*/ 1057275 w 1057275"/>
                <a:gd name="connsiteY5" fmla="*/ 1028703 h 1177102"/>
                <a:gd name="connsiteX0" fmla="*/ 0 w 1057275"/>
                <a:gd name="connsiteY0" fmla="*/ 1047753 h 1112928"/>
                <a:gd name="connsiteX1" fmla="*/ 381000 w 1057275"/>
                <a:gd name="connsiteY1" fmla="*/ 895353 h 1112928"/>
                <a:gd name="connsiteX2" fmla="*/ 533400 w 1057275"/>
                <a:gd name="connsiteY2" fmla="*/ 3 h 1112928"/>
                <a:gd name="connsiteX3" fmla="*/ 581025 w 1057275"/>
                <a:gd name="connsiteY3" fmla="*/ 904878 h 1112928"/>
                <a:gd name="connsiteX4" fmla="*/ 685800 w 1057275"/>
                <a:gd name="connsiteY4" fmla="*/ 1104903 h 1112928"/>
                <a:gd name="connsiteX5" fmla="*/ 1057275 w 1057275"/>
                <a:gd name="connsiteY5" fmla="*/ 1028703 h 1112928"/>
                <a:gd name="connsiteX0" fmla="*/ 0 w 1087838"/>
                <a:gd name="connsiteY0" fmla="*/ 1047753 h 1110169"/>
                <a:gd name="connsiteX1" fmla="*/ 381000 w 1087838"/>
                <a:gd name="connsiteY1" fmla="*/ 895353 h 1110169"/>
                <a:gd name="connsiteX2" fmla="*/ 533400 w 1087838"/>
                <a:gd name="connsiteY2" fmla="*/ 3 h 1110169"/>
                <a:gd name="connsiteX3" fmla="*/ 581025 w 1087838"/>
                <a:gd name="connsiteY3" fmla="*/ 904878 h 1110169"/>
                <a:gd name="connsiteX4" fmla="*/ 685800 w 1087838"/>
                <a:gd name="connsiteY4" fmla="*/ 1104903 h 1110169"/>
                <a:gd name="connsiteX5" fmla="*/ 1087838 w 1087838"/>
                <a:gd name="connsiteY5" fmla="*/ 951601 h 1110169"/>
                <a:gd name="connsiteX0" fmla="*/ 0 w 1087838"/>
                <a:gd name="connsiteY0" fmla="*/ 1047753 h 1054179"/>
                <a:gd name="connsiteX1" fmla="*/ 381000 w 1087838"/>
                <a:gd name="connsiteY1" fmla="*/ 895353 h 1054179"/>
                <a:gd name="connsiteX2" fmla="*/ 533400 w 1087838"/>
                <a:gd name="connsiteY2" fmla="*/ 3 h 1054179"/>
                <a:gd name="connsiteX3" fmla="*/ 581025 w 1087838"/>
                <a:gd name="connsiteY3" fmla="*/ 904878 h 1054179"/>
                <a:gd name="connsiteX4" fmla="*/ 594102 w 1087838"/>
                <a:gd name="connsiteY4" fmla="*/ 1047084 h 1054179"/>
                <a:gd name="connsiteX5" fmla="*/ 1087838 w 1087838"/>
                <a:gd name="connsiteY5" fmla="*/ 951601 h 1054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87838" h="1054179">
                  <a:moveTo>
                    <a:pt x="0" y="1047753"/>
                  </a:moveTo>
                  <a:cubicBezTo>
                    <a:pt x="39688" y="957265"/>
                    <a:pt x="244475" y="984253"/>
                    <a:pt x="381000" y="895353"/>
                  </a:cubicBezTo>
                  <a:cubicBezTo>
                    <a:pt x="469900" y="720728"/>
                    <a:pt x="500063" y="-1584"/>
                    <a:pt x="533400" y="3"/>
                  </a:cubicBezTo>
                  <a:cubicBezTo>
                    <a:pt x="566737" y="1590"/>
                    <a:pt x="570908" y="730365"/>
                    <a:pt x="581025" y="904878"/>
                  </a:cubicBezTo>
                  <a:cubicBezTo>
                    <a:pt x="591142" y="1079391"/>
                    <a:pt x="514727" y="1007397"/>
                    <a:pt x="594102" y="1047084"/>
                  </a:cubicBezTo>
                  <a:cubicBezTo>
                    <a:pt x="673477" y="1086771"/>
                    <a:pt x="1044976" y="946839"/>
                    <a:pt x="1087838" y="951601"/>
                  </a:cubicBezTo>
                </a:path>
              </a:pathLst>
            </a:custGeom>
            <a:noFill/>
            <a:ln w="12700"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E5B91753-0E6C-4EBC-B855-6E22FDC60592}"/>
                </a:ext>
              </a:extLst>
            </p:cNvPr>
            <p:cNvSpPr txBox="1"/>
            <p:nvPr/>
          </p:nvSpPr>
          <p:spPr>
            <a:xfrm>
              <a:off x="3239617" y="2409264"/>
              <a:ext cx="9902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>
                  <a:solidFill>
                    <a:srgbClr val="00B050"/>
                  </a:solidFill>
                </a:rPr>
                <a:t>N</a:t>
              </a:r>
              <a:r>
                <a:rPr lang="en-US" sz="1400"/>
                <a:t> neurons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59EA7A6-D72C-4486-9A8A-AD147C78861C}"/>
                </a:ext>
              </a:extLst>
            </p:cNvPr>
            <p:cNvSpPr txBox="1"/>
            <p:nvPr/>
          </p:nvSpPr>
          <p:spPr>
            <a:xfrm>
              <a:off x="-197467" y="2081451"/>
              <a:ext cx="8279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>
                  <a:solidFill>
                    <a:srgbClr val="00B050"/>
                  </a:solidFill>
                </a:rPr>
                <a:t>M</a:t>
              </a:r>
              <a:r>
                <a:rPr lang="en-US" sz="1400"/>
                <a:t> axons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EA4F8030-E307-4664-9F21-2389CD36C99C}"/>
                </a:ext>
              </a:extLst>
            </p:cNvPr>
            <p:cNvSpPr txBox="1"/>
            <p:nvPr/>
          </p:nvSpPr>
          <p:spPr>
            <a:xfrm>
              <a:off x="3040964" y="1508813"/>
              <a:ext cx="141382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>
                  <a:solidFill>
                    <a:srgbClr val="00B050"/>
                  </a:solidFill>
                </a:rPr>
                <a:t>F</a:t>
              </a:r>
              <a:r>
                <a:rPr lang="en-US" sz="1400"/>
                <a:t> average fanout per axon</a:t>
              </a: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9EF5BAE2-D9FD-4074-A572-EB39AEB2CB90}"/>
              </a:ext>
            </a:extLst>
          </p:cNvPr>
          <p:cNvGrpSpPr/>
          <p:nvPr/>
        </p:nvGrpSpPr>
        <p:grpSpPr>
          <a:xfrm>
            <a:off x="868407" y="2411018"/>
            <a:ext cx="4942155" cy="2481160"/>
            <a:chOff x="868407" y="2411018"/>
            <a:chExt cx="4942155" cy="2481160"/>
          </a:xfrm>
        </p:grpSpPr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4181028F-F218-4DFB-91D0-5DE852AFE039}"/>
                </a:ext>
              </a:extLst>
            </p:cNvPr>
            <p:cNvSpPr/>
            <p:nvPr/>
          </p:nvSpPr>
          <p:spPr>
            <a:xfrm flipH="1">
              <a:off x="1695999" y="2411018"/>
              <a:ext cx="2761906" cy="643389"/>
            </a:xfrm>
            <a:custGeom>
              <a:avLst/>
              <a:gdLst>
                <a:gd name="connsiteX0" fmla="*/ 1889185 w 3243532"/>
                <a:gd name="connsiteY0" fmla="*/ 0 h 1112808"/>
                <a:gd name="connsiteX1" fmla="*/ 0 w 3243532"/>
                <a:gd name="connsiteY1" fmla="*/ 1112808 h 1112808"/>
                <a:gd name="connsiteX2" fmla="*/ 3243532 w 3243532"/>
                <a:gd name="connsiteY2" fmla="*/ 1112808 h 1112808"/>
                <a:gd name="connsiteX3" fmla="*/ 1889185 w 3243532"/>
                <a:gd name="connsiteY3" fmla="*/ 0 h 1112808"/>
                <a:gd name="connsiteX0" fmla="*/ 0 w 3727677"/>
                <a:gd name="connsiteY0" fmla="*/ 0 h 845680"/>
                <a:gd name="connsiteX1" fmla="*/ 484145 w 3727677"/>
                <a:gd name="connsiteY1" fmla="*/ 845680 h 845680"/>
                <a:gd name="connsiteX2" fmla="*/ 3727677 w 3727677"/>
                <a:gd name="connsiteY2" fmla="*/ 845680 h 845680"/>
                <a:gd name="connsiteX3" fmla="*/ 0 w 3727677"/>
                <a:gd name="connsiteY3" fmla="*/ 0 h 845680"/>
                <a:gd name="connsiteX0" fmla="*/ 0 w 3727677"/>
                <a:gd name="connsiteY0" fmla="*/ 0 h 979244"/>
                <a:gd name="connsiteX1" fmla="*/ 412226 w 3727677"/>
                <a:gd name="connsiteY1" fmla="*/ 979244 h 979244"/>
                <a:gd name="connsiteX2" fmla="*/ 3727677 w 3727677"/>
                <a:gd name="connsiteY2" fmla="*/ 845680 h 979244"/>
                <a:gd name="connsiteX3" fmla="*/ 0 w 3727677"/>
                <a:gd name="connsiteY3" fmla="*/ 0 h 979244"/>
                <a:gd name="connsiteX0" fmla="*/ 0 w 3614661"/>
                <a:gd name="connsiteY0" fmla="*/ 0 h 979244"/>
                <a:gd name="connsiteX1" fmla="*/ 412226 w 3614661"/>
                <a:gd name="connsiteY1" fmla="*/ 979244 h 979244"/>
                <a:gd name="connsiteX2" fmla="*/ 3614661 w 3614661"/>
                <a:gd name="connsiteY2" fmla="*/ 784035 h 979244"/>
                <a:gd name="connsiteX3" fmla="*/ 0 w 3614661"/>
                <a:gd name="connsiteY3" fmla="*/ 0 h 979244"/>
                <a:gd name="connsiteX0" fmla="*/ 0 w 3614661"/>
                <a:gd name="connsiteY0" fmla="*/ 0 h 835406"/>
                <a:gd name="connsiteX1" fmla="*/ 2117736 w 3614661"/>
                <a:gd name="connsiteY1" fmla="*/ 835406 h 835406"/>
                <a:gd name="connsiteX2" fmla="*/ 3614661 w 3614661"/>
                <a:gd name="connsiteY2" fmla="*/ 784035 h 835406"/>
                <a:gd name="connsiteX3" fmla="*/ 0 w 3614661"/>
                <a:gd name="connsiteY3" fmla="*/ 0 h 835406"/>
                <a:gd name="connsiteX0" fmla="*/ 0 w 2689987"/>
                <a:gd name="connsiteY0" fmla="*/ 0 h 845680"/>
                <a:gd name="connsiteX1" fmla="*/ 1193062 w 2689987"/>
                <a:gd name="connsiteY1" fmla="*/ 845680 h 845680"/>
                <a:gd name="connsiteX2" fmla="*/ 2689987 w 2689987"/>
                <a:gd name="connsiteY2" fmla="*/ 794309 h 845680"/>
                <a:gd name="connsiteX3" fmla="*/ 0 w 2689987"/>
                <a:gd name="connsiteY3" fmla="*/ 0 h 845680"/>
                <a:gd name="connsiteX0" fmla="*/ 0 w 2761906"/>
                <a:gd name="connsiteY0" fmla="*/ 0 h 938148"/>
                <a:gd name="connsiteX1" fmla="*/ 1264981 w 2761906"/>
                <a:gd name="connsiteY1" fmla="*/ 938148 h 938148"/>
                <a:gd name="connsiteX2" fmla="*/ 2761906 w 2761906"/>
                <a:gd name="connsiteY2" fmla="*/ 886777 h 938148"/>
                <a:gd name="connsiteX3" fmla="*/ 0 w 2761906"/>
                <a:gd name="connsiteY3" fmla="*/ 0 h 938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61906" h="938148">
                  <a:moveTo>
                    <a:pt x="0" y="0"/>
                  </a:moveTo>
                  <a:lnTo>
                    <a:pt x="1264981" y="938148"/>
                  </a:lnTo>
                  <a:lnTo>
                    <a:pt x="2761906" y="886777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3">
                    <a:lumMod val="20000"/>
                    <a:lumOff val="80000"/>
                    <a:alpha val="31000"/>
                  </a:schemeClr>
                </a:gs>
                <a:gs pos="44000">
                  <a:srgbClr val="FFF4D1">
                    <a:alpha val="53000"/>
                  </a:srgbClr>
                </a:gs>
                <a:gs pos="100000">
                  <a:schemeClr val="accent3">
                    <a:lumMod val="75000"/>
                    <a:alpha val="33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BAB1016A-2F64-4BD0-B0AE-6B6C6080D253}"/>
                </a:ext>
              </a:extLst>
            </p:cNvPr>
            <p:cNvSpPr/>
            <p:nvPr/>
          </p:nvSpPr>
          <p:spPr>
            <a:xfrm>
              <a:off x="1729396" y="3014498"/>
              <a:ext cx="1481464" cy="12226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F1BE9AE8-168E-46B8-843D-BFB6D60E8465}"/>
                </a:ext>
              </a:extLst>
            </p:cNvPr>
            <p:cNvGrpSpPr/>
            <p:nvPr/>
          </p:nvGrpSpPr>
          <p:grpSpPr>
            <a:xfrm>
              <a:off x="1776221" y="3040121"/>
              <a:ext cx="1419326" cy="1180675"/>
              <a:chOff x="5718160" y="1597569"/>
              <a:chExt cx="1419326" cy="1180675"/>
            </a:xfrm>
          </p:grpSpPr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9EBFA1D0-2B72-4AAF-AC6E-FDEFEAB29B7E}"/>
                  </a:ext>
                </a:extLst>
              </p:cNvPr>
              <p:cNvSpPr txBox="1"/>
              <p:nvPr/>
            </p:nvSpPr>
            <p:spPr>
              <a:xfrm>
                <a:off x="5718160" y="1608693"/>
                <a:ext cx="298480" cy="11695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/>
                  <a:t>0</a:t>
                </a:r>
              </a:p>
              <a:p>
                <a:pPr algn="ctr"/>
                <a:r>
                  <a:rPr lang="en-US" sz="1400"/>
                  <a:t>0</a:t>
                </a:r>
              </a:p>
              <a:p>
                <a:pPr algn="ctr"/>
                <a:r>
                  <a:rPr lang="en-US" sz="1400">
                    <a:solidFill>
                      <a:srgbClr val="C00000"/>
                    </a:solidFill>
                  </a:rPr>
                  <a:t>1</a:t>
                </a:r>
              </a:p>
              <a:p>
                <a:pPr algn="ctr"/>
                <a:r>
                  <a:rPr lang="en-US" sz="1400"/>
                  <a:t>0</a:t>
                </a:r>
              </a:p>
              <a:p>
                <a:pPr algn="ctr"/>
                <a:r>
                  <a:rPr lang="en-US" sz="1400"/>
                  <a:t>0</a:t>
                </a:r>
              </a:p>
            </p:txBody>
          </p:sp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9EF768B4-5D97-4339-ADB1-D0A123776442}"/>
                  </a:ext>
                </a:extLst>
              </p:cNvPr>
              <p:cNvSpPr txBox="1"/>
              <p:nvPr/>
            </p:nvSpPr>
            <p:spPr>
              <a:xfrm>
                <a:off x="5942329" y="1608692"/>
                <a:ext cx="298480" cy="11695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>
                    <a:solidFill>
                      <a:srgbClr val="C00000"/>
                    </a:solidFill>
                  </a:rPr>
                  <a:t>1</a:t>
                </a:r>
              </a:p>
              <a:p>
                <a:pPr algn="ctr"/>
                <a:r>
                  <a:rPr lang="en-US" sz="1400"/>
                  <a:t>0</a:t>
                </a:r>
              </a:p>
              <a:p>
                <a:pPr algn="ctr"/>
                <a:r>
                  <a:rPr lang="en-US" sz="1400"/>
                  <a:t>0</a:t>
                </a:r>
              </a:p>
              <a:p>
                <a:pPr algn="ctr"/>
                <a:r>
                  <a:rPr lang="en-US" sz="1400"/>
                  <a:t>0</a:t>
                </a:r>
              </a:p>
              <a:p>
                <a:pPr algn="ctr"/>
                <a:r>
                  <a:rPr lang="en-US" sz="1400"/>
                  <a:t>0</a:t>
                </a:r>
              </a:p>
            </p:txBody>
          </p:sp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8EA33F87-A25C-4C9F-A930-91A4A3AE7FCB}"/>
                  </a:ext>
                </a:extLst>
              </p:cNvPr>
              <p:cNvSpPr txBox="1"/>
              <p:nvPr/>
            </p:nvSpPr>
            <p:spPr>
              <a:xfrm>
                <a:off x="6166498" y="1608691"/>
                <a:ext cx="298480" cy="11695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/>
                  <a:t>0</a:t>
                </a:r>
              </a:p>
              <a:p>
                <a:pPr algn="ctr"/>
                <a:r>
                  <a:rPr lang="en-US" sz="1400"/>
                  <a:t>0</a:t>
                </a:r>
              </a:p>
              <a:p>
                <a:pPr algn="ctr"/>
                <a:r>
                  <a:rPr lang="en-US" sz="1400">
                    <a:solidFill>
                      <a:srgbClr val="C00000"/>
                    </a:solidFill>
                  </a:rPr>
                  <a:t>1</a:t>
                </a:r>
              </a:p>
              <a:p>
                <a:pPr algn="ctr"/>
                <a:r>
                  <a:rPr lang="en-US" sz="1400">
                    <a:solidFill>
                      <a:srgbClr val="C00000"/>
                    </a:solidFill>
                  </a:rPr>
                  <a:t>1</a:t>
                </a:r>
              </a:p>
              <a:p>
                <a:pPr algn="ctr"/>
                <a:r>
                  <a:rPr lang="en-US" sz="1400"/>
                  <a:t>0</a:t>
                </a:r>
              </a:p>
            </p:txBody>
          </p:sp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41476DA8-2B98-4979-8662-03C3C2E6D853}"/>
                  </a:ext>
                </a:extLst>
              </p:cNvPr>
              <p:cNvSpPr txBox="1"/>
              <p:nvPr/>
            </p:nvSpPr>
            <p:spPr>
              <a:xfrm>
                <a:off x="6390667" y="1608690"/>
                <a:ext cx="298480" cy="11695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/>
                  <a:t>0</a:t>
                </a:r>
              </a:p>
              <a:p>
                <a:pPr algn="ctr"/>
                <a:r>
                  <a:rPr lang="en-US" sz="1400">
                    <a:solidFill>
                      <a:srgbClr val="C00000"/>
                    </a:solidFill>
                  </a:rPr>
                  <a:t>1</a:t>
                </a:r>
              </a:p>
              <a:p>
                <a:pPr algn="ctr"/>
                <a:r>
                  <a:rPr lang="en-US" sz="1400"/>
                  <a:t>0</a:t>
                </a:r>
              </a:p>
              <a:p>
                <a:pPr algn="ctr"/>
                <a:r>
                  <a:rPr lang="en-US" sz="1400"/>
                  <a:t>0</a:t>
                </a:r>
              </a:p>
              <a:p>
                <a:pPr algn="ctr"/>
                <a:r>
                  <a:rPr lang="en-US" sz="1400"/>
                  <a:t>0</a:t>
                </a:r>
              </a:p>
            </p:txBody>
          </p:sp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EA5D442A-599E-43A8-89FB-57420EB68B55}"/>
                  </a:ext>
                </a:extLst>
              </p:cNvPr>
              <p:cNvSpPr txBox="1"/>
              <p:nvPr/>
            </p:nvSpPr>
            <p:spPr>
              <a:xfrm>
                <a:off x="6614836" y="1597569"/>
                <a:ext cx="298480" cy="11695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/>
                  <a:t>0</a:t>
                </a:r>
              </a:p>
              <a:p>
                <a:pPr algn="ctr"/>
                <a:r>
                  <a:rPr lang="en-US" sz="1400"/>
                  <a:t>0</a:t>
                </a:r>
              </a:p>
              <a:p>
                <a:pPr algn="ctr"/>
                <a:r>
                  <a:rPr lang="en-US" sz="1400">
                    <a:solidFill>
                      <a:srgbClr val="C00000"/>
                    </a:solidFill>
                  </a:rPr>
                  <a:t>1</a:t>
                </a:r>
              </a:p>
              <a:p>
                <a:pPr algn="ctr"/>
                <a:r>
                  <a:rPr lang="en-US" sz="1400"/>
                  <a:t>0</a:t>
                </a:r>
              </a:p>
              <a:p>
                <a:pPr algn="ctr"/>
                <a:r>
                  <a:rPr lang="en-US" sz="1400"/>
                  <a:t>0</a:t>
                </a:r>
              </a:p>
            </p:txBody>
          </p:sp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EEBC652D-7317-4DC8-A75E-D4E901FBAF1D}"/>
                  </a:ext>
                </a:extLst>
              </p:cNvPr>
              <p:cNvSpPr txBox="1"/>
              <p:nvPr/>
            </p:nvSpPr>
            <p:spPr>
              <a:xfrm>
                <a:off x="6839006" y="1608689"/>
                <a:ext cx="298480" cy="11695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/>
                  <a:t>0</a:t>
                </a:r>
              </a:p>
              <a:p>
                <a:pPr algn="ctr"/>
                <a:r>
                  <a:rPr lang="en-US" sz="1400"/>
                  <a:t>0</a:t>
                </a:r>
              </a:p>
              <a:p>
                <a:pPr algn="ctr"/>
                <a:r>
                  <a:rPr lang="en-US" sz="1400"/>
                  <a:t>0</a:t>
                </a:r>
              </a:p>
              <a:p>
                <a:pPr algn="ctr"/>
                <a:r>
                  <a:rPr lang="en-US" sz="1400"/>
                  <a:t>0</a:t>
                </a:r>
              </a:p>
              <a:p>
                <a:pPr algn="ctr"/>
                <a:r>
                  <a:rPr lang="en-US" sz="1400">
                    <a:solidFill>
                      <a:srgbClr val="C00000"/>
                    </a:solidFill>
                  </a:rPr>
                  <a:t>1</a:t>
                </a:r>
              </a:p>
            </p:txBody>
          </p:sp>
        </p:grp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A0EA89B8-2192-464C-BF3C-18F82D29E5C6}"/>
                </a:ext>
              </a:extLst>
            </p:cNvPr>
            <p:cNvCxnSpPr>
              <a:cxnSpLocks/>
            </p:cNvCxnSpPr>
            <p:nvPr/>
          </p:nvCxnSpPr>
          <p:spPr>
            <a:xfrm>
              <a:off x="1776221" y="4313705"/>
              <a:ext cx="1381283" cy="0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9CC8EED1-A2A3-4CD6-BFE9-2B6E82307AB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71767" y="3129260"/>
              <a:ext cx="0" cy="1066314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50343310-8111-4A06-81CC-1B85781A4BAD}"/>
                </a:ext>
              </a:extLst>
            </p:cNvPr>
            <p:cNvSpPr txBox="1"/>
            <p:nvPr/>
          </p:nvSpPr>
          <p:spPr>
            <a:xfrm>
              <a:off x="1436462" y="4368958"/>
              <a:ext cx="202453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>
                  <a:solidFill>
                    <a:srgbClr val="C00000"/>
                  </a:solidFill>
                </a:rPr>
                <a:t>T</a:t>
              </a:r>
              <a:r>
                <a:rPr lang="en-US" sz="1400"/>
                <a:t> timesteps per symbol,</a:t>
              </a:r>
              <a:br>
                <a:rPr lang="en-US" sz="1400"/>
              </a:br>
              <a:r>
                <a:rPr lang="en-US" sz="1400">
                  <a:solidFill>
                    <a:srgbClr val="C00000"/>
                  </a:solidFill>
                </a:rPr>
                <a:t>S</a:t>
              </a:r>
              <a:r>
                <a:rPr lang="en-US" sz="1400"/>
                <a:t> total spikes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08696F58-5B18-43D8-8E5A-27518D3BA72C}"/>
                </a:ext>
              </a:extLst>
            </p:cNvPr>
            <p:cNvSpPr txBox="1"/>
            <p:nvPr/>
          </p:nvSpPr>
          <p:spPr>
            <a:xfrm>
              <a:off x="868407" y="3524342"/>
              <a:ext cx="8279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>
                  <a:solidFill>
                    <a:srgbClr val="00B050"/>
                  </a:solidFill>
                </a:rPr>
                <a:t>M</a:t>
              </a:r>
              <a:r>
                <a:rPr lang="en-US" sz="1400"/>
                <a:t> axons</a:t>
              </a:r>
            </a:p>
          </p:txBody>
        </p:sp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7661902B-8958-4114-A84D-0093A115E635}"/>
                </a:ext>
              </a:extLst>
            </p:cNvPr>
            <p:cNvCxnSpPr/>
            <p:nvPr/>
          </p:nvCxnSpPr>
          <p:spPr>
            <a:xfrm flipV="1">
              <a:off x="3270519" y="3129260"/>
              <a:ext cx="400693" cy="83715"/>
            </a:xfrm>
            <a:prstGeom prst="straightConnector1">
              <a:avLst/>
            </a:prstGeom>
            <a:ln>
              <a:solidFill>
                <a:schemeClr val="tx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E6D04D2E-4AEE-4765-8C86-82E0A785C5DA}"/>
                </a:ext>
              </a:extLst>
            </p:cNvPr>
            <p:cNvCxnSpPr>
              <a:cxnSpLocks/>
            </p:cNvCxnSpPr>
            <p:nvPr/>
          </p:nvCxnSpPr>
          <p:spPr>
            <a:xfrm>
              <a:off x="3270519" y="3439633"/>
              <a:ext cx="400693" cy="362243"/>
            </a:xfrm>
            <a:prstGeom prst="straightConnector1">
              <a:avLst/>
            </a:prstGeom>
            <a:ln>
              <a:solidFill>
                <a:schemeClr val="tx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id="{E807E6FC-003D-4F81-BA7C-D9D392066A2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70518" y="3990221"/>
              <a:ext cx="414643" cy="64293"/>
            </a:xfrm>
            <a:prstGeom prst="straightConnector1">
              <a:avLst/>
            </a:prstGeom>
            <a:ln>
              <a:solidFill>
                <a:schemeClr val="tx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id="{DFBF71CD-1274-40E8-BED6-0D1F5A5DD58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70518" y="3567226"/>
              <a:ext cx="414643" cy="64293"/>
            </a:xfrm>
            <a:prstGeom prst="straightConnector1">
              <a:avLst/>
            </a:prstGeom>
            <a:ln>
              <a:solidFill>
                <a:schemeClr val="tx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>
              <a:extLst>
                <a:ext uri="{FF2B5EF4-FFF2-40B4-BE49-F238E27FC236}">
                  <a16:creationId xmlns:a16="http://schemas.microsoft.com/office/drawing/2014/main" id="{DAE7396E-E6AC-4460-90B6-EC706538AE3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70518" y="3855655"/>
              <a:ext cx="400693" cy="161141"/>
            </a:xfrm>
            <a:prstGeom prst="straightConnector1">
              <a:avLst/>
            </a:prstGeom>
            <a:ln>
              <a:solidFill>
                <a:schemeClr val="tx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5D4996B0-6F36-49E0-BA6E-AD25B5591E72}"/>
                </a:ext>
              </a:extLst>
            </p:cNvPr>
            <p:cNvCxnSpPr/>
            <p:nvPr/>
          </p:nvCxnSpPr>
          <p:spPr>
            <a:xfrm flipV="1">
              <a:off x="3270518" y="3329434"/>
              <a:ext cx="400694" cy="527694"/>
            </a:xfrm>
            <a:prstGeom prst="straightConnector1">
              <a:avLst/>
            </a:prstGeom>
            <a:ln>
              <a:solidFill>
                <a:schemeClr val="tx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>
              <a:extLst>
                <a:ext uri="{FF2B5EF4-FFF2-40B4-BE49-F238E27FC236}">
                  <a16:creationId xmlns:a16="http://schemas.microsoft.com/office/drawing/2014/main" id="{0F6C7DCE-6BE6-4FCC-B72E-98994BE16F36}"/>
                </a:ext>
              </a:extLst>
            </p:cNvPr>
            <p:cNvCxnSpPr/>
            <p:nvPr/>
          </p:nvCxnSpPr>
          <p:spPr>
            <a:xfrm flipV="1">
              <a:off x="3265144" y="3266754"/>
              <a:ext cx="406067" cy="133037"/>
            </a:xfrm>
            <a:prstGeom prst="straightConnector1">
              <a:avLst/>
            </a:prstGeom>
            <a:ln>
              <a:solidFill>
                <a:schemeClr val="tx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>
              <a:extLst>
                <a:ext uri="{FF2B5EF4-FFF2-40B4-BE49-F238E27FC236}">
                  <a16:creationId xmlns:a16="http://schemas.microsoft.com/office/drawing/2014/main" id="{F1E25F50-E2AA-4525-B186-F463FB80EB9D}"/>
                </a:ext>
              </a:extLst>
            </p:cNvPr>
            <p:cNvCxnSpPr/>
            <p:nvPr/>
          </p:nvCxnSpPr>
          <p:spPr>
            <a:xfrm>
              <a:off x="3270517" y="3195633"/>
              <a:ext cx="400694" cy="300005"/>
            </a:xfrm>
            <a:prstGeom prst="straightConnector1">
              <a:avLst/>
            </a:prstGeom>
            <a:ln>
              <a:solidFill>
                <a:schemeClr val="tx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>
              <a:extLst>
                <a:ext uri="{FF2B5EF4-FFF2-40B4-BE49-F238E27FC236}">
                  <a16:creationId xmlns:a16="http://schemas.microsoft.com/office/drawing/2014/main" id="{9B5DB988-EC2F-4F3A-BAFB-AE4F7EAFF6DD}"/>
                </a:ext>
              </a:extLst>
            </p:cNvPr>
            <p:cNvCxnSpPr/>
            <p:nvPr/>
          </p:nvCxnSpPr>
          <p:spPr>
            <a:xfrm>
              <a:off x="3265143" y="3889579"/>
              <a:ext cx="406068" cy="226741"/>
            </a:xfrm>
            <a:prstGeom prst="straightConnector1">
              <a:avLst/>
            </a:prstGeom>
            <a:ln>
              <a:solidFill>
                <a:schemeClr val="tx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>
              <a:extLst>
                <a:ext uri="{FF2B5EF4-FFF2-40B4-BE49-F238E27FC236}">
                  <a16:creationId xmlns:a16="http://schemas.microsoft.com/office/drawing/2014/main" id="{8E9A07F4-F063-4EAF-9952-B62241CA5A0E}"/>
                </a:ext>
              </a:extLst>
            </p:cNvPr>
            <p:cNvCxnSpPr/>
            <p:nvPr/>
          </p:nvCxnSpPr>
          <p:spPr>
            <a:xfrm>
              <a:off x="3265144" y="3655593"/>
              <a:ext cx="420017" cy="41906"/>
            </a:xfrm>
            <a:prstGeom prst="straightConnector1">
              <a:avLst/>
            </a:prstGeom>
            <a:ln>
              <a:solidFill>
                <a:schemeClr val="tx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>
              <a:extLst>
                <a:ext uri="{FF2B5EF4-FFF2-40B4-BE49-F238E27FC236}">
                  <a16:creationId xmlns:a16="http://schemas.microsoft.com/office/drawing/2014/main" id="{EF3E8A54-BF01-409D-A5D2-077FE1388A4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65143" y="3161297"/>
              <a:ext cx="406068" cy="461845"/>
            </a:xfrm>
            <a:prstGeom prst="straightConnector1">
              <a:avLst/>
            </a:prstGeom>
            <a:ln>
              <a:solidFill>
                <a:schemeClr val="tx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Arrow Connector 115">
              <a:extLst>
                <a:ext uri="{FF2B5EF4-FFF2-40B4-BE49-F238E27FC236}">
                  <a16:creationId xmlns:a16="http://schemas.microsoft.com/office/drawing/2014/main" id="{25EB55D8-5605-409E-A0C9-A51034913F8A}"/>
                </a:ext>
              </a:extLst>
            </p:cNvPr>
            <p:cNvCxnSpPr/>
            <p:nvPr/>
          </p:nvCxnSpPr>
          <p:spPr>
            <a:xfrm>
              <a:off x="3265143" y="3646084"/>
              <a:ext cx="385520" cy="580765"/>
            </a:xfrm>
            <a:prstGeom prst="straightConnector1">
              <a:avLst/>
            </a:prstGeom>
            <a:ln>
              <a:solidFill>
                <a:schemeClr val="tx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>
              <a:extLst>
                <a:ext uri="{FF2B5EF4-FFF2-40B4-BE49-F238E27FC236}">
                  <a16:creationId xmlns:a16="http://schemas.microsoft.com/office/drawing/2014/main" id="{514F8C8E-6217-486D-8E69-7756C9214334}"/>
                </a:ext>
              </a:extLst>
            </p:cNvPr>
            <p:cNvCxnSpPr/>
            <p:nvPr/>
          </p:nvCxnSpPr>
          <p:spPr>
            <a:xfrm flipV="1">
              <a:off x="3265142" y="3822661"/>
              <a:ext cx="420019" cy="46650"/>
            </a:xfrm>
            <a:prstGeom prst="straightConnector1">
              <a:avLst/>
            </a:prstGeom>
            <a:ln>
              <a:solidFill>
                <a:schemeClr val="tx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>
              <a:extLst>
                <a:ext uri="{FF2B5EF4-FFF2-40B4-BE49-F238E27FC236}">
                  <a16:creationId xmlns:a16="http://schemas.microsoft.com/office/drawing/2014/main" id="{EC79FE47-97F4-4A34-880B-9DCAD7B183A2}"/>
                </a:ext>
              </a:extLst>
            </p:cNvPr>
            <p:cNvCxnSpPr/>
            <p:nvPr/>
          </p:nvCxnSpPr>
          <p:spPr>
            <a:xfrm flipV="1">
              <a:off x="3265142" y="3014498"/>
              <a:ext cx="395795" cy="377721"/>
            </a:xfrm>
            <a:prstGeom prst="straightConnector1">
              <a:avLst/>
            </a:prstGeom>
            <a:ln>
              <a:solidFill>
                <a:schemeClr val="tx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1" name="TextBox 120">
                  <a:extLst>
                    <a:ext uri="{FF2B5EF4-FFF2-40B4-BE49-F238E27FC236}">
                      <a16:creationId xmlns:a16="http://schemas.microsoft.com/office/drawing/2014/main" id="{B31C88D7-41C3-408B-B1BC-D17CC8A2B873}"/>
                    </a:ext>
                  </a:extLst>
                </p:cNvPr>
                <p:cNvSpPr txBox="1"/>
                <p:nvPr/>
              </p:nvSpPr>
              <p:spPr>
                <a:xfrm>
                  <a:off x="3843420" y="2976303"/>
                  <a:ext cx="196714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</m:oMath>
                  </a14:m>
                  <a:r>
                    <a:rPr lang="en-US"/>
                    <a:t> total </a:t>
                  </a:r>
                  <a:r>
                    <a:rPr lang="en-US" err="1">
                      <a:solidFill>
                        <a:srgbClr val="C00000"/>
                      </a:solidFill>
                    </a:rPr>
                    <a:t>SynOps</a:t>
                  </a:r>
                  <a:endParaRPr lang="en-US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121" name="TextBox 120">
                  <a:extLst>
                    <a:ext uri="{FF2B5EF4-FFF2-40B4-BE49-F238E27FC236}">
                      <a16:creationId xmlns:a16="http://schemas.microsoft.com/office/drawing/2014/main" id="{B31C88D7-41C3-408B-B1BC-D17CC8A2B87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43420" y="2976303"/>
                  <a:ext cx="1967142" cy="369332"/>
                </a:xfrm>
                <a:prstGeom prst="rect">
                  <a:avLst/>
                </a:prstGeom>
                <a:blipFill>
                  <a:blip r:embed="rId2"/>
                  <a:stretch>
                    <a:fillRect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501B6B56-D506-450E-9E7C-F3605DFEB097}"/>
              </a:ext>
            </a:extLst>
          </p:cNvPr>
          <p:cNvGrpSpPr/>
          <p:nvPr/>
        </p:nvGrpSpPr>
        <p:grpSpPr>
          <a:xfrm>
            <a:off x="3847120" y="2699777"/>
            <a:ext cx="7537025" cy="3538744"/>
            <a:chOff x="3847120" y="2699777"/>
            <a:chExt cx="7537025" cy="353874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2" name="TextBox 121">
                  <a:extLst>
                    <a:ext uri="{FF2B5EF4-FFF2-40B4-BE49-F238E27FC236}">
                      <a16:creationId xmlns:a16="http://schemas.microsoft.com/office/drawing/2014/main" id="{FE43E52D-DF0E-4590-94F6-4844DB5E4B65}"/>
                    </a:ext>
                  </a:extLst>
                </p:cNvPr>
                <p:cNvSpPr txBox="1"/>
                <p:nvPr/>
              </p:nvSpPr>
              <p:spPr>
                <a:xfrm>
                  <a:off x="3847120" y="3777612"/>
                  <a:ext cx="237058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a14:m>
                  <a:r>
                    <a:rPr lang="en-US"/>
                    <a:t> total </a:t>
                  </a:r>
                  <a:r>
                    <a:rPr lang="en-US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rPr>
                    <a:t>NeuronOps</a:t>
                  </a:r>
                  <a:endParaRPr lang="en-US">
                    <a:solidFill>
                      <a:schemeClr val="accent1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22" name="TextBox 121">
                  <a:extLst>
                    <a:ext uri="{FF2B5EF4-FFF2-40B4-BE49-F238E27FC236}">
                      <a16:creationId xmlns:a16="http://schemas.microsoft.com/office/drawing/2014/main" id="{FE43E52D-DF0E-4590-94F6-4844DB5E4B6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47120" y="3777612"/>
                  <a:ext cx="2370585" cy="369332"/>
                </a:xfrm>
                <a:prstGeom prst="rect">
                  <a:avLst/>
                </a:prstGeom>
                <a:blipFill>
                  <a:blip r:embed="rId3"/>
                  <a:stretch>
                    <a:fillRect t="-10000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C5E2229D-6D75-4040-A8F3-BA3B32653D4F}"/>
                </a:ext>
              </a:extLst>
            </p:cNvPr>
            <p:cNvSpPr/>
            <p:nvPr/>
          </p:nvSpPr>
          <p:spPr>
            <a:xfrm>
              <a:off x="6244129" y="2699777"/>
              <a:ext cx="3614661" cy="979244"/>
            </a:xfrm>
            <a:custGeom>
              <a:avLst/>
              <a:gdLst>
                <a:gd name="connsiteX0" fmla="*/ 1889185 w 3243532"/>
                <a:gd name="connsiteY0" fmla="*/ 0 h 1112808"/>
                <a:gd name="connsiteX1" fmla="*/ 0 w 3243532"/>
                <a:gd name="connsiteY1" fmla="*/ 1112808 h 1112808"/>
                <a:gd name="connsiteX2" fmla="*/ 3243532 w 3243532"/>
                <a:gd name="connsiteY2" fmla="*/ 1112808 h 1112808"/>
                <a:gd name="connsiteX3" fmla="*/ 1889185 w 3243532"/>
                <a:gd name="connsiteY3" fmla="*/ 0 h 1112808"/>
                <a:gd name="connsiteX0" fmla="*/ 0 w 3727677"/>
                <a:gd name="connsiteY0" fmla="*/ 0 h 845680"/>
                <a:gd name="connsiteX1" fmla="*/ 484145 w 3727677"/>
                <a:gd name="connsiteY1" fmla="*/ 845680 h 845680"/>
                <a:gd name="connsiteX2" fmla="*/ 3727677 w 3727677"/>
                <a:gd name="connsiteY2" fmla="*/ 845680 h 845680"/>
                <a:gd name="connsiteX3" fmla="*/ 0 w 3727677"/>
                <a:gd name="connsiteY3" fmla="*/ 0 h 845680"/>
                <a:gd name="connsiteX0" fmla="*/ 0 w 3727677"/>
                <a:gd name="connsiteY0" fmla="*/ 0 h 979244"/>
                <a:gd name="connsiteX1" fmla="*/ 412226 w 3727677"/>
                <a:gd name="connsiteY1" fmla="*/ 979244 h 979244"/>
                <a:gd name="connsiteX2" fmla="*/ 3727677 w 3727677"/>
                <a:gd name="connsiteY2" fmla="*/ 845680 h 979244"/>
                <a:gd name="connsiteX3" fmla="*/ 0 w 3727677"/>
                <a:gd name="connsiteY3" fmla="*/ 0 h 979244"/>
                <a:gd name="connsiteX0" fmla="*/ 0 w 3614661"/>
                <a:gd name="connsiteY0" fmla="*/ 0 h 979244"/>
                <a:gd name="connsiteX1" fmla="*/ 412226 w 3614661"/>
                <a:gd name="connsiteY1" fmla="*/ 979244 h 979244"/>
                <a:gd name="connsiteX2" fmla="*/ 3614661 w 3614661"/>
                <a:gd name="connsiteY2" fmla="*/ 784035 h 979244"/>
                <a:gd name="connsiteX3" fmla="*/ 0 w 3614661"/>
                <a:gd name="connsiteY3" fmla="*/ 0 h 979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14661" h="979244">
                  <a:moveTo>
                    <a:pt x="0" y="0"/>
                  </a:moveTo>
                  <a:lnTo>
                    <a:pt x="412226" y="979244"/>
                  </a:lnTo>
                  <a:lnTo>
                    <a:pt x="3614661" y="784035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3">
                    <a:lumMod val="20000"/>
                    <a:lumOff val="80000"/>
                    <a:alpha val="31000"/>
                  </a:schemeClr>
                </a:gs>
                <a:gs pos="44000">
                  <a:srgbClr val="FFF4D1">
                    <a:alpha val="53000"/>
                  </a:srgbClr>
                </a:gs>
                <a:gs pos="100000">
                  <a:schemeClr val="accent3">
                    <a:lumMod val="75000"/>
                    <a:alpha val="33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B30B00B6-DF36-46A4-8726-0BD8CF4BF35A}"/>
                </a:ext>
              </a:extLst>
            </p:cNvPr>
            <p:cNvGrpSpPr/>
            <p:nvPr/>
          </p:nvGrpSpPr>
          <p:grpSpPr>
            <a:xfrm>
              <a:off x="6633385" y="3459191"/>
              <a:ext cx="3450566" cy="1846053"/>
              <a:chOff x="431321" y="3459191"/>
              <a:chExt cx="3450566" cy="1846053"/>
            </a:xfrm>
          </p:grpSpPr>
          <p:sp>
            <p:nvSpPr>
              <p:cNvPr id="74" name="Rectangle: Rounded Corners 73">
                <a:extLst>
                  <a:ext uri="{FF2B5EF4-FFF2-40B4-BE49-F238E27FC236}">
                    <a16:creationId xmlns:a16="http://schemas.microsoft.com/office/drawing/2014/main" id="{29A7A87A-D72E-431B-82E8-5A3171A9D8EF}"/>
                  </a:ext>
                </a:extLst>
              </p:cNvPr>
              <p:cNvSpPr/>
              <p:nvPr/>
            </p:nvSpPr>
            <p:spPr>
              <a:xfrm>
                <a:off x="431321" y="3459191"/>
                <a:ext cx="3450566" cy="1846053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5" name="Straight Arrow Connector 54">
                <a:extLst>
                  <a:ext uri="{FF2B5EF4-FFF2-40B4-BE49-F238E27FC236}">
                    <a16:creationId xmlns:a16="http://schemas.microsoft.com/office/drawing/2014/main" id="{2BDF6325-9DE4-42DB-81EA-23556027076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9728" y="4651704"/>
                <a:ext cx="3062377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53187A0D-1CCA-45C4-A8D9-FFC059162886}"/>
                  </a:ext>
                </a:extLst>
              </p:cNvPr>
              <p:cNvSpPr/>
              <p:nvPr/>
            </p:nvSpPr>
            <p:spPr>
              <a:xfrm>
                <a:off x="690113" y="3893559"/>
                <a:ext cx="1250820" cy="587635"/>
              </a:xfrm>
              <a:custGeom>
                <a:avLst/>
                <a:gdLst>
                  <a:gd name="connsiteX0" fmla="*/ 0 w 2993366"/>
                  <a:gd name="connsiteY0" fmla="*/ 285534 h 587635"/>
                  <a:gd name="connsiteX1" fmla="*/ 129396 w 2993366"/>
                  <a:gd name="connsiteY1" fmla="*/ 225149 h 587635"/>
                  <a:gd name="connsiteX2" fmla="*/ 207034 w 2993366"/>
                  <a:gd name="connsiteY2" fmla="*/ 276908 h 587635"/>
                  <a:gd name="connsiteX3" fmla="*/ 284671 w 2993366"/>
                  <a:gd name="connsiteY3" fmla="*/ 225149 h 587635"/>
                  <a:gd name="connsiteX4" fmla="*/ 396815 w 2993366"/>
                  <a:gd name="connsiteY4" fmla="*/ 302787 h 587635"/>
                  <a:gd name="connsiteX5" fmla="*/ 465826 w 2993366"/>
                  <a:gd name="connsiteY5" fmla="*/ 233776 h 587635"/>
                  <a:gd name="connsiteX6" fmla="*/ 526211 w 2993366"/>
                  <a:gd name="connsiteY6" fmla="*/ 354545 h 587635"/>
                  <a:gd name="connsiteX7" fmla="*/ 603849 w 2993366"/>
                  <a:gd name="connsiteY7" fmla="*/ 320040 h 587635"/>
                  <a:gd name="connsiteX8" fmla="*/ 707366 w 2993366"/>
                  <a:gd name="connsiteY8" fmla="*/ 432183 h 587635"/>
                  <a:gd name="connsiteX9" fmla="*/ 733245 w 2993366"/>
                  <a:gd name="connsiteY9" fmla="*/ 354545 h 587635"/>
                  <a:gd name="connsiteX10" fmla="*/ 862641 w 2993366"/>
                  <a:gd name="connsiteY10" fmla="*/ 449436 h 587635"/>
                  <a:gd name="connsiteX11" fmla="*/ 931653 w 2993366"/>
                  <a:gd name="connsiteY11" fmla="*/ 414930 h 587635"/>
                  <a:gd name="connsiteX12" fmla="*/ 1035170 w 2993366"/>
                  <a:gd name="connsiteY12" fmla="*/ 475315 h 587635"/>
                  <a:gd name="connsiteX13" fmla="*/ 1069675 w 2993366"/>
                  <a:gd name="connsiteY13" fmla="*/ 380425 h 587635"/>
                  <a:gd name="connsiteX14" fmla="*/ 1181819 w 2993366"/>
                  <a:gd name="connsiteY14" fmla="*/ 380425 h 587635"/>
                  <a:gd name="connsiteX15" fmla="*/ 1242204 w 2993366"/>
                  <a:gd name="connsiteY15" fmla="*/ 268281 h 587635"/>
                  <a:gd name="connsiteX16" fmla="*/ 1285336 w 2993366"/>
                  <a:gd name="connsiteY16" fmla="*/ 130259 h 587635"/>
                  <a:gd name="connsiteX17" fmla="*/ 1319841 w 2993366"/>
                  <a:gd name="connsiteY17" fmla="*/ 251028 h 587635"/>
                  <a:gd name="connsiteX18" fmla="*/ 1414732 w 2993366"/>
                  <a:gd name="connsiteY18" fmla="*/ 225149 h 587635"/>
                  <a:gd name="connsiteX19" fmla="*/ 1440611 w 2993366"/>
                  <a:gd name="connsiteY19" fmla="*/ 862 h 587635"/>
                  <a:gd name="connsiteX20" fmla="*/ 1492370 w 2993366"/>
                  <a:gd name="connsiteY20" fmla="*/ 147511 h 587635"/>
                  <a:gd name="connsiteX21" fmla="*/ 1613139 w 2993366"/>
                  <a:gd name="connsiteY21" fmla="*/ 138885 h 587635"/>
                  <a:gd name="connsiteX22" fmla="*/ 1639019 w 2993366"/>
                  <a:gd name="connsiteY22" fmla="*/ 311413 h 587635"/>
                  <a:gd name="connsiteX23" fmla="*/ 1802921 w 2993366"/>
                  <a:gd name="connsiteY23" fmla="*/ 268281 h 587635"/>
                  <a:gd name="connsiteX24" fmla="*/ 1846053 w 2993366"/>
                  <a:gd name="connsiteY24" fmla="*/ 345919 h 587635"/>
                  <a:gd name="connsiteX25" fmla="*/ 2027207 w 2993366"/>
                  <a:gd name="connsiteY25" fmla="*/ 233776 h 587635"/>
                  <a:gd name="connsiteX26" fmla="*/ 2104845 w 2993366"/>
                  <a:gd name="connsiteY26" fmla="*/ 414930 h 587635"/>
                  <a:gd name="connsiteX27" fmla="*/ 2251494 w 2993366"/>
                  <a:gd name="connsiteY27" fmla="*/ 354545 h 587635"/>
                  <a:gd name="connsiteX28" fmla="*/ 2286000 w 2993366"/>
                  <a:gd name="connsiteY28" fmla="*/ 466689 h 587635"/>
                  <a:gd name="connsiteX29" fmla="*/ 2329132 w 2993366"/>
                  <a:gd name="connsiteY29" fmla="*/ 414930 h 587635"/>
                  <a:gd name="connsiteX30" fmla="*/ 2346385 w 2993366"/>
                  <a:gd name="connsiteY30" fmla="*/ 509821 h 587635"/>
                  <a:gd name="connsiteX31" fmla="*/ 2467155 w 2993366"/>
                  <a:gd name="connsiteY31" fmla="*/ 414930 h 587635"/>
                  <a:gd name="connsiteX32" fmla="*/ 2484407 w 2993366"/>
                  <a:gd name="connsiteY32" fmla="*/ 587459 h 587635"/>
                  <a:gd name="connsiteX33" fmla="*/ 2562045 w 2993366"/>
                  <a:gd name="connsiteY33" fmla="*/ 449436 h 587635"/>
                  <a:gd name="connsiteX34" fmla="*/ 2579298 w 2993366"/>
                  <a:gd name="connsiteY34" fmla="*/ 544327 h 587635"/>
                  <a:gd name="connsiteX35" fmla="*/ 2674188 w 2993366"/>
                  <a:gd name="connsiteY35" fmla="*/ 527074 h 587635"/>
                  <a:gd name="connsiteX36" fmla="*/ 2769079 w 2993366"/>
                  <a:gd name="connsiteY36" fmla="*/ 578832 h 587635"/>
                  <a:gd name="connsiteX37" fmla="*/ 2889849 w 2993366"/>
                  <a:gd name="connsiteY37" fmla="*/ 527074 h 587635"/>
                  <a:gd name="connsiteX38" fmla="*/ 2958860 w 2993366"/>
                  <a:gd name="connsiteY38" fmla="*/ 432183 h 587635"/>
                  <a:gd name="connsiteX39" fmla="*/ 2993366 w 2993366"/>
                  <a:gd name="connsiteY39" fmla="*/ 432183 h 587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2993366" h="587635">
                    <a:moveTo>
                      <a:pt x="0" y="285534"/>
                    </a:moveTo>
                    <a:cubicBezTo>
                      <a:pt x="47445" y="256060"/>
                      <a:pt x="94890" y="226587"/>
                      <a:pt x="129396" y="225149"/>
                    </a:cubicBezTo>
                    <a:cubicBezTo>
                      <a:pt x="163902" y="223711"/>
                      <a:pt x="181155" y="276908"/>
                      <a:pt x="207034" y="276908"/>
                    </a:cubicBezTo>
                    <a:cubicBezTo>
                      <a:pt x="232913" y="276908"/>
                      <a:pt x="253041" y="220836"/>
                      <a:pt x="284671" y="225149"/>
                    </a:cubicBezTo>
                    <a:cubicBezTo>
                      <a:pt x="316301" y="229462"/>
                      <a:pt x="366623" y="301349"/>
                      <a:pt x="396815" y="302787"/>
                    </a:cubicBezTo>
                    <a:cubicBezTo>
                      <a:pt x="427007" y="304225"/>
                      <a:pt x="444260" y="225150"/>
                      <a:pt x="465826" y="233776"/>
                    </a:cubicBezTo>
                    <a:cubicBezTo>
                      <a:pt x="487392" y="242402"/>
                      <a:pt x="503207" y="340168"/>
                      <a:pt x="526211" y="354545"/>
                    </a:cubicBezTo>
                    <a:cubicBezTo>
                      <a:pt x="549215" y="368922"/>
                      <a:pt x="573657" y="307100"/>
                      <a:pt x="603849" y="320040"/>
                    </a:cubicBezTo>
                    <a:cubicBezTo>
                      <a:pt x="634041" y="332980"/>
                      <a:pt x="685800" y="426432"/>
                      <a:pt x="707366" y="432183"/>
                    </a:cubicBezTo>
                    <a:cubicBezTo>
                      <a:pt x="728932" y="437934"/>
                      <a:pt x="707366" y="351670"/>
                      <a:pt x="733245" y="354545"/>
                    </a:cubicBezTo>
                    <a:cubicBezTo>
                      <a:pt x="759124" y="357421"/>
                      <a:pt x="829573" y="439372"/>
                      <a:pt x="862641" y="449436"/>
                    </a:cubicBezTo>
                    <a:cubicBezTo>
                      <a:pt x="895709" y="459500"/>
                      <a:pt x="902898" y="410617"/>
                      <a:pt x="931653" y="414930"/>
                    </a:cubicBezTo>
                    <a:cubicBezTo>
                      <a:pt x="960408" y="419243"/>
                      <a:pt x="1012166" y="481066"/>
                      <a:pt x="1035170" y="475315"/>
                    </a:cubicBezTo>
                    <a:cubicBezTo>
                      <a:pt x="1058174" y="469564"/>
                      <a:pt x="1045234" y="396240"/>
                      <a:pt x="1069675" y="380425"/>
                    </a:cubicBezTo>
                    <a:cubicBezTo>
                      <a:pt x="1094116" y="364610"/>
                      <a:pt x="1153064" y="399116"/>
                      <a:pt x="1181819" y="380425"/>
                    </a:cubicBezTo>
                    <a:cubicBezTo>
                      <a:pt x="1210574" y="361734"/>
                      <a:pt x="1224951" y="309975"/>
                      <a:pt x="1242204" y="268281"/>
                    </a:cubicBezTo>
                    <a:cubicBezTo>
                      <a:pt x="1259457" y="226587"/>
                      <a:pt x="1272397" y="133134"/>
                      <a:pt x="1285336" y="130259"/>
                    </a:cubicBezTo>
                    <a:cubicBezTo>
                      <a:pt x="1298275" y="127384"/>
                      <a:pt x="1298275" y="235213"/>
                      <a:pt x="1319841" y="251028"/>
                    </a:cubicBezTo>
                    <a:cubicBezTo>
                      <a:pt x="1341407" y="266843"/>
                      <a:pt x="1394604" y="266843"/>
                      <a:pt x="1414732" y="225149"/>
                    </a:cubicBezTo>
                    <a:cubicBezTo>
                      <a:pt x="1434860" y="183455"/>
                      <a:pt x="1427671" y="13802"/>
                      <a:pt x="1440611" y="862"/>
                    </a:cubicBezTo>
                    <a:cubicBezTo>
                      <a:pt x="1453551" y="-12078"/>
                      <a:pt x="1463615" y="124507"/>
                      <a:pt x="1492370" y="147511"/>
                    </a:cubicBezTo>
                    <a:cubicBezTo>
                      <a:pt x="1521125" y="170515"/>
                      <a:pt x="1588698" y="111568"/>
                      <a:pt x="1613139" y="138885"/>
                    </a:cubicBezTo>
                    <a:cubicBezTo>
                      <a:pt x="1637581" y="166202"/>
                      <a:pt x="1607389" y="289847"/>
                      <a:pt x="1639019" y="311413"/>
                    </a:cubicBezTo>
                    <a:cubicBezTo>
                      <a:pt x="1670649" y="332979"/>
                      <a:pt x="1768415" y="262530"/>
                      <a:pt x="1802921" y="268281"/>
                    </a:cubicBezTo>
                    <a:cubicBezTo>
                      <a:pt x="1837427" y="274032"/>
                      <a:pt x="1808672" y="351670"/>
                      <a:pt x="1846053" y="345919"/>
                    </a:cubicBezTo>
                    <a:cubicBezTo>
                      <a:pt x="1883434" y="340168"/>
                      <a:pt x="1984075" y="222274"/>
                      <a:pt x="2027207" y="233776"/>
                    </a:cubicBezTo>
                    <a:cubicBezTo>
                      <a:pt x="2070339" y="245278"/>
                      <a:pt x="2067464" y="394802"/>
                      <a:pt x="2104845" y="414930"/>
                    </a:cubicBezTo>
                    <a:cubicBezTo>
                      <a:pt x="2142226" y="435058"/>
                      <a:pt x="2221302" y="345919"/>
                      <a:pt x="2251494" y="354545"/>
                    </a:cubicBezTo>
                    <a:cubicBezTo>
                      <a:pt x="2281687" y="363172"/>
                      <a:pt x="2273060" y="456625"/>
                      <a:pt x="2286000" y="466689"/>
                    </a:cubicBezTo>
                    <a:cubicBezTo>
                      <a:pt x="2298940" y="476753"/>
                      <a:pt x="2319068" y="407741"/>
                      <a:pt x="2329132" y="414930"/>
                    </a:cubicBezTo>
                    <a:cubicBezTo>
                      <a:pt x="2339196" y="422119"/>
                      <a:pt x="2323381" y="509821"/>
                      <a:pt x="2346385" y="509821"/>
                    </a:cubicBezTo>
                    <a:cubicBezTo>
                      <a:pt x="2369389" y="509821"/>
                      <a:pt x="2444151" y="401990"/>
                      <a:pt x="2467155" y="414930"/>
                    </a:cubicBezTo>
                    <a:cubicBezTo>
                      <a:pt x="2490159" y="427870"/>
                      <a:pt x="2468592" y="581708"/>
                      <a:pt x="2484407" y="587459"/>
                    </a:cubicBezTo>
                    <a:cubicBezTo>
                      <a:pt x="2500222" y="593210"/>
                      <a:pt x="2546230" y="456625"/>
                      <a:pt x="2562045" y="449436"/>
                    </a:cubicBezTo>
                    <a:cubicBezTo>
                      <a:pt x="2577860" y="442247"/>
                      <a:pt x="2560608" y="531387"/>
                      <a:pt x="2579298" y="544327"/>
                    </a:cubicBezTo>
                    <a:cubicBezTo>
                      <a:pt x="2597988" y="557267"/>
                      <a:pt x="2642558" y="521323"/>
                      <a:pt x="2674188" y="527074"/>
                    </a:cubicBezTo>
                    <a:cubicBezTo>
                      <a:pt x="2705818" y="532825"/>
                      <a:pt x="2733136" y="578832"/>
                      <a:pt x="2769079" y="578832"/>
                    </a:cubicBezTo>
                    <a:cubicBezTo>
                      <a:pt x="2805022" y="578832"/>
                      <a:pt x="2858219" y="551516"/>
                      <a:pt x="2889849" y="527074"/>
                    </a:cubicBezTo>
                    <a:cubicBezTo>
                      <a:pt x="2921479" y="502633"/>
                      <a:pt x="2958860" y="432183"/>
                      <a:pt x="2958860" y="432183"/>
                    </a:cubicBezTo>
                    <a:cubicBezTo>
                      <a:pt x="2976113" y="416368"/>
                      <a:pt x="2984739" y="424275"/>
                      <a:pt x="2993366" y="432183"/>
                    </a:cubicBezTo>
                  </a:path>
                </a:pathLst>
              </a:custGeom>
              <a:noFill/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8" name="Straight Arrow Connector 57">
                <a:extLst>
                  <a:ext uri="{FF2B5EF4-FFF2-40B4-BE49-F238E27FC236}">
                    <a16:creationId xmlns:a16="http://schemas.microsoft.com/office/drawing/2014/main" id="{35847588-6FEF-4DD6-8F36-6CD05A67483C}"/>
                  </a:ext>
                </a:extLst>
              </p:cNvPr>
              <p:cNvCxnSpPr/>
              <p:nvPr/>
            </p:nvCxnSpPr>
            <p:spPr>
              <a:xfrm flipV="1">
                <a:off x="1940943" y="3583870"/>
                <a:ext cx="0" cy="1078582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6C9BF811-38E5-47E7-BFC7-B2F9E2F5F90B}"/>
                  </a:ext>
                </a:extLst>
              </p:cNvPr>
              <p:cNvSpPr/>
              <p:nvPr/>
            </p:nvSpPr>
            <p:spPr>
              <a:xfrm>
                <a:off x="1940944" y="3842588"/>
                <a:ext cx="500332" cy="445952"/>
              </a:xfrm>
              <a:custGeom>
                <a:avLst/>
                <a:gdLst>
                  <a:gd name="connsiteX0" fmla="*/ 0 w 776377"/>
                  <a:gd name="connsiteY0" fmla="*/ 8701 h 445952"/>
                  <a:gd name="connsiteX1" fmla="*/ 69011 w 776377"/>
                  <a:gd name="connsiteY1" fmla="*/ 103592 h 445952"/>
                  <a:gd name="connsiteX2" fmla="*/ 146649 w 776377"/>
                  <a:gd name="connsiteY2" fmla="*/ 75 h 445952"/>
                  <a:gd name="connsiteX3" fmla="*/ 181155 w 776377"/>
                  <a:gd name="connsiteY3" fmla="*/ 86339 h 445952"/>
                  <a:gd name="connsiteX4" fmla="*/ 276045 w 776377"/>
                  <a:gd name="connsiteY4" fmla="*/ 51833 h 445952"/>
                  <a:gd name="connsiteX5" fmla="*/ 310551 w 776377"/>
                  <a:gd name="connsiteY5" fmla="*/ 207109 h 445952"/>
                  <a:gd name="connsiteX6" fmla="*/ 379562 w 776377"/>
                  <a:gd name="connsiteY6" fmla="*/ 103592 h 445952"/>
                  <a:gd name="connsiteX7" fmla="*/ 388189 w 776377"/>
                  <a:gd name="connsiteY7" fmla="*/ 241615 h 445952"/>
                  <a:gd name="connsiteX8" fmla="*/ 491706 w 776377"/>
                  <a:gd name="connsiteY8" fmla="*/ 207109 h 445952"/>
                  <a:gd name="connsiteX9" fmla="*/ 491706 w 776377"/>
                  <a:gd name="connsiteY9" fmla="*/ 319252 h 445952"/>
                  <a:gd name="connsiteX10" fmla="*/ 569343 w 776377"/>
                  <a:gd name="connsiteY10" fmla="*/ 327879 h 445952"/>
                  <a:gd name="connsiteX11" fmla="*/ 560717 w 776377"/>
                  <a:gd name="connsiteY11" fmla="*/ 440022 h 445952"/>
                  <a:gd name="connsiteX12" fmla="*/ 612475 w 776377"/>
                  <a:gd name="connsiteY12" fmla="*/ 431396 h 445952"/>
                  <a:gd name="connsiteX13" fmla="*/ 690113 w 776377"/>
                  <a:gd name="connsiteY13" fmla="*/ 440022 h 445952"/>
                  <a:gd name="connsiteX14" fmla="*/ 776377 w 776377"/>
                  <a:gd name="connsiteY14" fmla="*/ 414143 h 445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776377" h="445952">
                    <a:moveTo>
                      <a:pt x="0" y="8701"/>
                    </a:moveTo>
                    <a:cubicBezTo>
                      <a:pt x="22285" y="56865"/>
                      <a:pt x="44570" y="105030"/>
                      <a:pt x="69011" y="103592"/>
                    </a:cubicBezTo>
                    <a:cubicBezTo>
                      <a:pt x="93452" y="102154"/>
                      <a:pt x="127958" y="2950"/>
                      <a:pt x="146649" y="75"/>
                    </a:cubicBezTo>
                    <a:cubicBezTo>
                      <a:pt x="165340" y="-2800"/>
                      <a:pt x="159589" y="77713"/>
                      <a:pt x="181155" y="86339"/>
                    </a:cubicBezTo>
                    <a:cubicBezTo>
                      <a:pt x="202721" y="94965"/>
                      <a:pt x="254479" y="31705"/>
                      <a:pt x="276045" y="51833"/>
                    </a:cubicBezTo>
                    <a:cubicBezTo>
                      <a:pt x="297611" y="71961"/>
                      <a:pt x="293298" y="198483"/>
                      <a:pt x="310551" y="207109"/>
                    </a:cubicBezTo>
                    <a:cubicBezTo>
                      <a:pt x="327804" y="215736"/>
                      <a:pt x="366622" y="97841"/>
                      <a:pt x="379562" y="103592"/>
                    </a:cubicBezTo>
                    <a:cubicBezTo>
                      <a:pt x="392502" y="109343"/>
                      <a:pt x="369498" y="224362"/>
                      <a:pt x="388189" y="241615"/>
                    </a:cubicBezTo>
                    <a:cubicBezTo>
                      <a:pt x="406880" y="258868"/>
                      <a:pt x="474453" y="194170"/>
                      <a:pt x="491706" y="207109"/>
                    </a:cubicBezTo>
                    <a:cubicBezTo>
                      <a:pt x="508959" y="220048"/>
                      <a:pt x="478767" y="299124"/>
                      <a:pt x="491706" y="319252"/>
                    </a:cubicBezTo>
                    <a:cubicBezTo>
                      <a:pt x="504645" y="339380"/>
                      <a:pt x="557841" y="307751"/>
                      <a:pt x="569343" y="327879"/>
                    </a:cubicBezTo>
                    <a:cubicBezTo>
                      <a:pt x="580845" y="348007"/>
                      <a:pt x="553528" y="422769"/>
                      <a:pt x="560717" y="440022"/>
                    </a:cubicBezTo>
                    <a:cubicBezTo>
                      <a:pt x="567906" y="457275"/>
                      <a:pt x="590909" y="431396"/>
                      <a:pt x="612475" y="431396"/>
                    </a:cubicBezTo>
                    <a:cubicBezTo>
                      <a:pt x="634041" y="431396"/>
                      <a:pt x="662796" y="442897"/>
                      <a:pt x="690113" y="440022"/>
                    </a:cubicBezTo>
                    <a:cubicBezTo>
                      <a:pt x="717430" y="437147"/>
                      <a:pt x="746903" y="425645"/>
                      <a:pt x="776377" y="414143"/>
                    </a:cubicBezTo>
                  </a:path>
                </a:pathLst>
              </a:custGeom>
              <a:noFill/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0" name="Straight Arrow Connector 59">
                <a:extLst>
                  <a:ext uri="{FF2B5EF4-FFF2-40B4-BE49-F238E27FC236}">
                    <a16:creationId xmlns:a16="http://schemas.microsoft.com/office/drawing/2014/main" id="{DB8A57A4-CCC9-4AE1-816C-4818C5D73292}"/>
                  </a:ext>
                </a:extLst>
              </p:cNvPr>
              <p:cNvCxnSpPr/>
              <p:nvPr/>
            </p:nvCxnSpPr>
            <p:spPr>
              <a:xfrm flipV="1">
                <a:off x="2441276" y="3583870"/>
                <a:ext cx="0" cy="1078582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AD0EBB2B-1480-475C-9EC1-E32A68941BB4}"/>
                  </a:ext>
                </a:extLst>
              </p:cNvPr>
              <p:cNvSpPr/>
              <p:nvPr/>
            </p:nvSpPr>
            <p:spPr>
              <a:xfrm>
                <a:off x="2432650" y="3703755"/>
                <a:ext cx="986286" cy="578855"/>
              </a:xfrm>
              <a:custGeom>
                <a:avLst/>
                <a:gdLst>
                  <a:gd name="connsiteX0" fmla="*/ 0 w 1639019"/>
                  <a:gd name="connsiteY0" fmla="*/ 885 h 578855"/>
                  <a:gd name="connsiteX1" fmla="*/ 60385 w 1639019"/>
                  <a:gd name="connsiteY1" fmla="*/ 69897 h 578855"/>
                  <a:gd name="connsiteX2" fmla="*/ 138022 w 1639019"/>
                  <a:gd name="connsiteY2" fmla="*/ 885 h 578855"/>
                  <a:gd name="connsiteX3" fmla="*/ 172528 w 1639019"/>
                  <a:gd name="connsiteY3" fmla="*/ 130281 h 578855"/>
                  <a:gd name="connsiteX4" fmla="*/ 207034 w 1639019"/>
                  <a:gd name="connsiteY4" fmla="*/ 78523 h 578855"/>
                  <a:gd name="connsiteX5" fmla="*/ 267419 w 1639019"/>
                  <a:gd name="connsiteY5" fmla="*/ 242425 h 578855"/>
                  <a:gd name="connsiteX6" fmla="*/ 301924 w 1639019"/>
                  <a:gd name="connsiteY6" fmla="*/ 147534 h 578855"/>
                  <a:gd name="connsiteX7" fmla="*/ 422694 w 1639019"/>
                  <a:gd name="connsiteY7" fmla="*/ 363195 h 578855"/>
                  <a:gd name="connsiteX8" fmla="*/ 508958 w 1639019"/>
                  <a:gd name="connsiteY8" fmla="*/ 233798 h 578855"/>
                  <a:gd name="connsiteX9" fmla="*/ 560717 w 1639019"/>
                  <a:gd name="connsiteY9" fmla="*/ 345942 h 578855"/>
                  <a:gd name="connsiteX10" fmla="*/ 638354 w 1639019"/>
                  <a:gd name="connsiteY10" fmla="*/ 380448 h 578855"/>
                  <a:gd name="connsiteX11" fmla="*/ 655607 w 1639019"/>
                  <a:gd name="connsiteY11" fmla="*/ 449459 h 578855"/>
                  <a:gd name="connsiteX12" fmla="*/ 767751 w 1639019"/>
                  <a:gd name="connsiteY12" fmla="*/ 371821 h 578855"/>
                  <a:gd name="connsiteX13" fmla="*/ 819509 w 1639019"/>
                  <a:gd name="connsiteY13" fmla="*/ 518470 h 578855"/>
                  <a:gd name="connsiteX14" fmla="*/ 888520 w 1639019"/>
                  <a:gd name="connsiteY14" fmla="*/ 449459 h 578855"/>
                  <a:gd name="connsiteX15" fmla="*/ 888520 w 1639019"/>
                  <a:gd name="connsiteY15" fmla="*/ 561602 h 578855"/>
                  <a:gd name="connsiteX16" fmla="*/ 957532 w 1639019"/>
                  <a:gd name="connsiteY16" fmla="*/ 466712 h 578855"/>
                  <a:gd name="connsiteX17" fmla="*/ 992037 w 1639019"/>
                  <a:gd name="connsiteY17" fmla="*/ 535723 h 578855"/>
                  <a:gd name="connsiteX18" fmla="*/ 1112807 w 1639019"/>
                  <a:gd name="connsiteY18" fmla="*/ 423580 h 578855"/>
                  <a:gd name="connsiteX19" fmla="*/ 1112807 w 1639019"/>
                  <a:gd name="connsiteY19" fmla="*/ 518470 h 578855"/>
                  <a:gd name="connsiteX20" fmla="*/ 1199071 w 1639019"/>
                  <a:gd name="connsiteY20" fmla="*/ 509844 h 578855"/>
                  <a:gd name="connsiteX21" fmla="*/ 1224951 w 1639019"/>
                  <a:gd name="connsiteY21" fmla="*/ 535723 h 578855"/>
                  <a:gd name="connsiteX22" fmla="*/ 1276709 w 1639019"/>
                  <a:gd name="connsiteY22" fmla="*/ 492591 h 578855"/>
                  <a:gd name="connsiteX23" fmla="*/ 1337094 w 1639019"/>
                  <a:gd name="connsiteY23" fmla="*/ 561602 h 578855"/>
                  <a:gd name="connsiteX24" fmla="*/ 1345720 w 1639019"/>
                  <a:gd name="connsiteY24" fmla="*/ 501217 h 578855"/>
                  <a:gd name="connsiteX25" fmla="*/ 1457864 w 1639019"/>
                  <a:gd name="connsiteY25" fmla="*/ 552976 h 578855"/>
                  <a:gd name="connsiteX26" fmla="*/ 1500996 w 1639019"/>
                  <a:gd name="connsiteY26" fmla="*/ 509844 h 578855"/>
                  <a:gd name="connsiteX27" fmla="*/ 1518249 w 1639019"/>
                  <a:gd name="connsiteY27" fmla="*/ 578855 h 578855"/>
                  <a:gd name="connsiteX28" fmla="*/ 1578634 w 1639019"/>
                  <a:gd name="connsiteY28" fmla="*/ 509844 h 578855"/>
                  <a:gd name="connsiteX29" fmla="*/ 1639019 w 1639019"/>
                  <a:gd name="connsiteY29" fmla="*/ 527097 h 578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639019" h="578855">
                    <a:moveTo>
                      <a:pt x="0" y="885"/>
                    </a:moveTo>
                    <a:cubicBezTo>
                      <a:pt x="18690" y="35391"/>
                      <a:pt x="37381" y="69897"/>
                      <a:pt x="60385" y="69897"/>
                    </a:cubicBezTo>
                    <a:cubicBezTo>
                      <a:pt x="83389" y="69897"/>
                      <a:pt x="119332" y="-9179"/>
                      <a:pt x="138022" y="885"/>
                    </a:cubicBezTo>
                    <a:cubicBezTo>
                      <a:pt x="156712" y="10949"/>
                      <a:pt x="161026" y="117341"/>
                      <a:pt x="172528" y="130281"/>
                    </a:cubicBezTo>
                    <a:cubicBezTo>
                      <a:pt x="184030" y="143221"/>
                      <a:pt x="191219" y="59832"/>
                      <a:pt x="207034" y="78523"/>
                    </a:cubicBezTo>
                    <a:cubicBezTo>
                      <a:pt x="222849" y="97214"/>
                      <a:pt x="251604" y="230923"/>
                      <a:pt x="267419" y="242425"/>
                    </a:cubicBezTo>
                    <a:cubicBezTo>
                      <a:pt x="283234" y="253927"/>
                      <a:pt x="276045" y="127406"/>
                      <a:pt x="301924" y="147534"/>
                    </a:cubicBezTo>
                    <a:cubicBezTo>
                      <a:pt x="327803" y="167662"/>
                      <a:pt x="388188" y="348818"/>
                      <a:pt x="422694" y="363195"/>
                    </a:cubicBezTo>
                    <a:cubicBezTo>
                      <a:pt x="457200" y="377572"/>
                      <a:pt x="485954" y="236674"/>
                      <a:pt x="508958" y="233798"/>
                    </a:cubicBezTo>
                    <a:cubicBezTo>
                      <a:pt x="531962" y="230923"/>
                      <a:pt x="539151" y="321500"/>
                      <a:pt x="560717" y="345942"/>
                    </a:cubicBezTo>
                    <a:cubicBezTo>
                      <a:pt x="582283" y="370384"/>
                      <a:pt x="622539" y="363195"/>
                      <a:pt x="638354" y="380448"/>
                    </a:cubicBezTo>
                    <a:cubicBezTo>
                      <a:pt x="654169" y="397701"/>
                      <a:pt x="634041" y="450897"/>
                      <a:pt x="655607" y="449459"/>
                    </a:cubicBezTo>
                    <a:cubicBezTo>
                      <a:pt x="677173" y="448021"/>
                      <a:pt x="740434" y="360319"/>
                      <a:pt x="767751" y="371821"/>
                    </a:cubicBezTo>
                    <a:cubicBezTo>
                      <a:pt x="795068" y="383323"/>
                      <a:pt x="799381" y="505530"/>
                      <a:pt x="819509" y="518470"/>
                    </a:cubicBezTo>
                    <a:cubicBezTo>
                      <a:pt x="839637" y="531410"/>
                      <a:pt x="877018" y="442270"/>
                      <a:pt x="888520" y="449459"/>
                    </a:cubicBezTo>
                    <a:cubicBezTo>
                      <a:pt x="900022" y="456648"/>
                      <a:pt x="877018" y="558727"/>
                      <a:pt x="888520" y="561602"/>
                    </a:cubicBezTo>
                    <a:cubicBezTo>
                      <a:pt x="900022" y="564477"/>
                      <a:pt x="940279" y="471025"/>
                      <a:pt x="957532" y="466712"/>
                    </a:cubicBezTo>
                    <a:cubicBezTo>
                      <a:pt x="974785" y="462399"/>
                      <a:pt x="966158" y="542912"/>
                      <a:pt x="992037" y="535723"/>
                    </a:cubicBezTo>
                    <a:cubicBezTo>
                      <a:pt x="1017916" y="528534"/>
                      <a:pt x="1092679" y="426456"/>
                      <a:pt x="1112807" y="423580"/>
                    </a:cubicBezTo>
                    <a:cubicBezTo>
                      <a:pt x="1132935" y="420705"/>
                      <a:pt x="1098430" y="504093"/>
                      <a:pt x="1112807" y="518470"/>
                    </a:cubicBezTo>
                    <a:cubicBezTo>
                      <a:pt x="1127184" y="532847"/>
                      <a:pt x="1180380" y="506969"/>
                      <a:pt x="1199071" y="509844"/>
                    </a:cubicBezTo>
                    <a:cubicBezTo>
                      <a:pt x="1217762" y="512719"/>
                      <a:pt x="1212011" y="538598"/>
                      <a:pt x="1224951" y="535723"/>
                    </a:cubicBezTo>
                    <a:cubicBezTo>
                      <a:pt x="1237891" y="532848"/>
                      <a:pt x="1258019" y="488278"/>
                      <a:pt x="1276709" y="492591"/>
                    </a:cubicBezTo>
                    <a:cubicBezTo>
                      <a:pt x="1295399" y="496904"/>
                      <a:pt x="1325592" y="560164"/>
                      <a:pt x="1337094" y="561602"/>
                    </a:cubicBezTo>
                    <a:cubicBezTo>
                      <a:pt x="1348596" y="563040"/>
                      <a:pt x="1325592" y="502655"/>
                      <a:pt x="1345720" y="501217"/>
                    </a:cubicBezTo>
                    <a:cubicBezTo>
                      <a:pt x="1365848" y="499779"/>
                      <a:pt x="1431985" y="551538"/>
                      <a:pt x="1457864" y="552976"/>
                    </a:cubicBezTo>
                    <a:cubicBezTo>
                      <a:pt x="1483743" y="554414"/>
                      <a:pt x="1490932" y="505531"/>
                      <a:pt x="1500996" y="509844"/>
                    </a:cubicBezTo>
                    <a:cubicBezTo>
                      <a:pt x="1511060" y="514157"/>
                      <a:pt x="1505309" y="578855"/>
                      <a:pt x="1518249" y="578855"/>
                    </a:cubicBezTo>
                    <a:cubicBezTo>
                      <a:pt x="1531189" y="578855"/>
                      <a:pt x="1558506" y="518470"/>
                      <a:pt x="1578634" y="509844"/>
                    </a:cubicBezTo>
                    <a:cubicBezTo>
                      <a:pt x="1598762" y="501218"/>
                      <a:pt x="1618890" y="514157"/>
                      <a:pt x="1639019" y="527097"/>
                    </a:cubicBezTo>
                  </a:path>
                </a:pathLst>
              </a:custGeom>
              <a:noFill/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0BFE770A-9C32-44B4-9BE7-5CECB6C234E7}"/>
                  </a:ext>
                </a:extLst>
              </p:cNvPr>
              <p:cNvSpPr/>
              <p:nvPr/>
            </p:nvSpPr>
            <p:spPr>
              <a:xfrm>
                <a:off x="698739" y="3980686"/>
                <a:ext cx="1250830" cy="526211"/>
              </a:xfrm>
              <a:custGeom>
                <a:avLst/>
                <a:gdLst>
                  <a:gd name="connsiteX0" fmla="*/ 0 w 1250830"/>
                  <a:gd name="connsiteY0" fmla="*/ 172528 h 526211"/>
                  <a:gd name="connsiteX1" fmla="*/ 207034 w 1250830"/>
                  <a:gd name="connsiteY1" fmla="*/ 172528 h 526211"/>
                  <a:gd name="connsiteX2" fmla="*/ 207034 w 1250830"/>
                  <a:gd name="connsiteY2" fmla="*/ 293298 h 526211"/>
                  <a:gd name="connsiteX3" fmla="*/ 353683 w 1250830"/>
                  <a:gd name="connsiteY3" fmla="*/ 293298 h 526211"/>
                  <a:gd name="connsiteX4" fmla="*/ 353683 w 1250830"/>
                  <a:gd name="connsiteY4" fmla="*/ 370935 h 526211"/>
                  <a:gd name="connsiteX5" fmla="*/ 483079 w 1250830"/>
                  <a:gd name="connsiteY5" fmla="*/ 370935 h 526211"/>
                  <a:gd name="connsiteX6" fmla="*/ 483079 w 1250830"/>
                  <a:gd name="connsiteY6" fmla="*/ 181154 h 526211"/>
                  <a:gd name="connsiteX7" fmla="*/ 569344 w 1250830"/>
                  <a:gd name="connsiteY7" fmla="*/ 181154 h 526211"/>
                  <a:gd name="connsiteX8" fmla="*/ 569344 w 1250830"/>
                  <a:gd name="connsiteY8" fmla="*/ 0 h 526211"/>
                  <a:gd name="connsiteX9" fmla="*/ 664234 w 1250830"/>
                  <a:gd name="connsiteY9" fmla="*/ 0 h 526211"/>
                  <a:gd name="connsiteX10" fmla="*/ 664234 w 1250830"/>
                  <a:gd name="connsiteY10" fmla="*/ 232913 h 526211"/>
                  <a:gd name="connsiteX11" fmla="*/ 862642 w 1250830"/>
                  <a:gd name="connsiteY11" fmla="*/ 232913 h 526211"/>
                  <a:gd name="connsiteX12" fmla="*/ 862642 w 1250830"/>
                  <a:gd name="connsiteY12" fmla="*/ 345056 h 526211"/>
                  <a:gd name="connsiteX13" fmla="*/ 992038 w 1250830"/>
                  <a:gd name="connsiteY13" fmla="*/ 345056 h 526211"/>
                  <a:gd name="connsiteX14" fmla="*/ 992038 w 1250830"/>
                  <a:gd name="connsiteY14" fmla="*/ 431320 h 526211"/>
                  <a:gd name="connsiteX15" fmla="*/ 1104181 w 1250830"/>
                  <a:gd name="connsiteY15" fmla="*/ 431320 h 526211"/>
                  <a:gd name="connsiteX16" fmla="*/ 1104181 w 1250830"/>
                  <a:gd name="connsiteY16" fmla="*/ 526211 h 526211"/>
                  <a:gd name="connsiteX17" fmla="*/ 1250830 w 1250830"/>
                  <a:gd name="connsiteY17" fmla="*/ 526211 h 5262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250830" h="526211">
                    <a:moveTo>
                      <a:pt x="0" y="172528"/>
                    </a:moveTo>
                    <a:lnTo>
                      <a:pt x="207034" y="172528"/>
                    </a:lnTo>
                    <a:lnTo>
                      <a:pt x="207034" y="293298"/>
                    </a:lnTo>
                    <a:lnTo>
                      <a:pt x="353683" y="293298"/>
                    </a:lnTo>
                    <a:lnTo>
                      <a:pt x="353683" y="370935"/>
                    </a:lnTo>
                    <a:lnTo>
                      <a:pt x="483079" y="370935"/>
                    </a:lnTo>
                    <a:lnTo>
                      <a:pt x="483079" y="181154"/>
                    </a:lnTo>
                    <a:lnTo>
                      <a:pt x="569344" y="181154"/>
                    </a:lnTo>
                    <a:lnTo>
                      <a:pt x="569344" y="0"/>
                    </a:lnTo>
                    <a:lnTo>
                      <a:pt x="664234" y="0"/>
                    </a:lnTo>
                    <a:lnTo>
                      <a:pt x="664234" y="232913"/>
                    </a:lnTo>
                    <a:lnTo>
                      <a:pt x="862642" y="232913"/>
                    </a:lnTo>
                    <a:lnTo>
                      <a:pt x="862642" y="345056"/>
                    </a:lnTo>
                    <a:lnTo>
                      <a:pt x="992038" y="345056"/>
                    </a:lnTo>
                    <a:lnTo>
                      <a:pt x="992038" y="431320"/>
                    </a:lnTo>
                    <a:lnTo>
                      <a:pt x="1104181" y="431320"/>
                    </a:lnTo>
                    <a:lnTo>
                      <a:pt x="1104181" y="526211"/>
                    </a:lnTo>
                    <a:lnTo>
                      <a:pt x="1250830" y="526211"/>
                    </a:lnTo>
                  </a:path>
                </a:pathLst>
              </a:cu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A766E941-5463-4412-A074-C0D1E7636C49}"/>
                  </a:ext>
                </a:extLst>
              </p:cNvPr>
              <p:cNvSpPr/>
              <p:nvPr/>
            </p:nvSpPr>
            <p:spPr>
              <a:xfrm>
                <a:off x="1932317" y="3859916"/>
                <a:ext cx="517584" cy="414068"/>
              </a:xfrm>
              <a:custGeom>
                <a:avLst/>
                <a:gdLst>
                  <a:gd name="connsiteX0" fmla="*/ 0 w 517584"/>
                  <a:gd name="connsiteY0" fmla="*/ 0 h 414068"/>
                  <a:gd name="connsiteX1" fmla="*/ 129396 w 517584"/>
                  <a:gd name="connsiteY1" fmla="*/ 0 h 414068"/>
                  <a:gd name="connsiteX2" fmla="*/ 129396 w 517584"/>
                  <a:gd name="connsiteY2" fmla="*/ 77637 h 414068"/>
                  <a:gd name="connsiteX3" fmla="*/ 232913 w 517584"/>
                  <a:gd name="connsiteY3" fmla="*/ 77637 h 414068"/>
                  <a:gd name="connsiteX4" fmla="*/ 232913 w 517584"/>
                  <a:gd name="connsiteY4" fmla="*/ 215660 h 414068"/>
                  <a:gd name="connsiteX5" fmla="*/ 345056 w 517584"/>
                  <a:gd name="connsiteY5" fmla="*/ 215660 h 414068"/>
                  <a:gd name="connsiteX6" fmla="*/ 345056 w 517584"/>
                  <a:gd name="connsiteY6" fmla="*/ 336430 h 414068"/>
                  <a:gd name="connsiteX7" fmla="*/ 448573 w 517584"/>
                  <a:gd name="connsiteY7" fmla="*/ 336430 h 414068"/>
                  <a:gd name="connsiteX8" fmla="*/ 448573 w 517584"/>
                  <a:gd name="connsiteY8" fmla="*/ 414068 h 414068"/>
                  <a:gd name="connsiteX9" fmla="*/ 517584 w 517584"/>
                  <a:gd name="connsiteY9" fmla="*/ 414068 h 4140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17584" h="414068">
                    <a:moveTo>
                      <a:pt x="0" y="0"/>
                    </a:moveTo>
                    <a:lnTo>
                      <a:pt x="129396" y="0"/>
                    </a:lnTo>
                    <a:lnTo>
                      <a:pt x="129396" y="77637"/>
                    </a:lnTo>
                    <a:lnTo>
                      <a:pt x="232913" y="77637"/>
                    </a:lnTo>
                    <a:lnTo>
                      <a:pt x="232913" y="215660"/>
                    </a:lnTo>
                    <a:lnTo>
                      <a:pt x="345056" y="215660"/>
                    </a:lnTo>
                    <a:lnTo>
                      <a:pt x="345056" y="336430"/>
                    </a:lnTo>
                    <a:lnTo>
                      <a:pt x="448573" y="336430"/>
                    </a:lnTo>
                    <a:lnTo>
                      <a:pt x="448573" y="414068"/>
                    </a:lnTo>
                    <a:lnTo>
                      <a:pt x="517584" y="414068"/>
                    </a:lnTo>
                  </a:path>
                </a:pathLst>
              </a:cu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EA47F85D-1703-4F5C-9C0A-224B3EF5930A}"/>
                  </a:ext>
                </a:extLst>
              </p:cNvPr>
              <p:cNvSpPr/>
              <p:nvPr/>
            </p:nvSpPr>
            <p:spPr>
              <a:xfrm>
                <a:off x="2432649" y="3739146"/>
                <a:ext cx="1017917" cy="508958"/>
              </a:xfrm>
              <a:custGeom>
                <a:avLst/>
                <a:gdLst>
                  <a:gd name="connsiteX0" fmla="*/ 0 w 1017917"/>
                  <a:gd name="connsiteY0" fmla="*/ 0 h 508958"/>
                  <a:gd name="connsiteX1" fmla="*/ 112143 w 1017917"/>
                  <a:gd name="connsiteY1" fmla="*/ 0 h 508958"/>
                  <a:gd name="connsiteX2" fmla="*/ 112143 w 1017917"/>
                  <a:gd name="connsiteY2" fmla="*/ 129396 h 508958"/>
                  <a:gd name="connsiteX3" fmla="*/ 198407 w 1017917"/>
                  <a:gd name="connsiteY3" fmla="*/ 129396 h 508958"/>
                  <a:gd name="connsiteX4" fmla="*/ 198407 w 1017917"/>
                  <a:gd name="connsiteY4" fmla="*/ 250166 h 508958"/>
                  <a:gd name="connsiteX5" fmla="*/ 362309 w 1017917"/>
                  <a:gd name="connsiteY5" fmla="*/ 250166 h 508958"/>
                  <a:gd name="connsiteX6" fmla="*/ 362309 w 1017917"/>
                  <a:gd name="connsiteY6" fmla="*/ 345057 h 508958"/>
                  <a:gd name="connsiteX7" fmla="*/ 379562 w 1017917"/>
                  <a:gd name="connsiteY7" fmla="*/ 362310 h 508958"/>
                  <a:gd name="connsiteX8" fmla="*/ 474452 w 1017917"/>
                  <a:gd name="connsiteY8" fmla="*/ 362310 h 508958"/>
                  <a:gd name="connsiteX9" fmla="*/ 474452 w 1017917"/>
                  <a:gd name="connsiteY9" fmla="*/ 448574 h 508958"/>
                  <a:gd name="connsiteX10" fmla="*/ 707366 w 1017917"/>
                  <a:gd name="connsiteY10" fmla="*/ 448574 h 508958"/>
                  <a:gd name="connsiteX11" fmla="*/ 707366 w 1017917"/>
                  <a:gd name="connsiteY11" fmla="*/ 508958 h 508958"/>
                  <a:gd name="connsiteX12" fmla="*/ 1017917 w 1017917"/>
                  <a:gd name="connsiteY12" fmla="*/ 508958 h 5089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017917" h="508958">
                    <a:moveTo>
                      <a:pt x="0" y="0"/>
                    </a:moveTo>
                    <a:lnTo>
                      <a:pt x="112143" y="0"/>
                    </a:lnTo>
                    <a:lnTo>
                      <a:pt x="112143" y="129396"/>
                    </a:lnTo>
                    <a:lnTo>
                      <a:pt x="198407" y="129396"/>
                    </a:lnTo>
                    <a:lnTo>
                      <a:pt x="198407" y="250166"/>
                    </a:lnTo>
                    <a:lnTo>
                      <a:pt x="362309" y="250166"/>
                    </a:lnTo>
                    <a:lnTo>
                      <a:pt x="362309" y="345057"/>
                    </a:lnTo>
                    <a:lnTo>
                      <a:pt x="379562" y="362310"/>
                    </a:lnTo>
                    <a:lnTo>
                      <a:pt x="474452" y="362310"/>
                    </a:lnTo>
                    <a:lnTo>
                      <a:pt x="474452" y="448574"/>
                    </a:lnTo>
                    <a:lnTo>
                      <a:pt x="707366" y="448574"/>
                    </a:lnTo>
                    <a:lnTo>
                      <a:pt x="707366" y="508958"/>
                    </a:lnTo>
                    <a:lnTo>
                      <a:pt x="1017917" y="508958"/>
                    </a:lnTo>
                  </a:path>
                </a:pathLst>
              </a:cu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86027952-5C1C-4035-8B86-8FEF172F1A58}"/>
                  </a:ext>
                </a:extLst>
              </p:cNvPr>
              <p:cNvCxnSpPr>
                <a:cxnSpLocks/>
                <a:stCxn id="63" idx="4"/>
              </p:cNvCxnSpPr>
              <p:nvPr/>
            </p:nvCxnSpPr>
            <p:spPr>
              <a:xfrm>
                <a:off x="1052422" y="4351621"/>
                <a:ext cx="0" cy="587635"/>
              </a:xfrm>
              <a:prstGeom prst="line">
                <a:avLst/>
              </a:prstGeom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4FEBE5BF-D336-45C5-9B9A-65A14E060D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78943" y="4351621"/>
                <a:ext cx="0" cy="587635"/>
              </a:xfrm>
              <a:prstGeom prst="line">
                <a:avLst/>
              </a:prstGeom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>
                <a:extLst>
                  <a:ext uri="{FF2B5EF4-FFF2-40B4-BE49-F238E27FC236}">
                    <a16:creationId xmlns:a16="http://schemas.microsoft.com/office/drawing/2014/main" id="{7952E21C-7E20-4615-A4F9-2263E9150BBE}"/>
                  </a:ext>
                </a:extLst>
              </p:cNvPr>
              <p:cNvCxnSpPr/>
              <p:nvPr/>
            </p:nvCxnSpPr>
            <p:spPr>
              <a:xfrm>
                <a:off x="793630" y="4791569"/>
                <a:ext cx="258792" cy="0"/>
              </a:xfrm>
              <a:prstGeom prst="straightConnector1">
                <a:avLst/>
              </a:prstGeom>
              <a:ln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>
                <a:extLst>
                  <a:ext uri="{FF2B5EF4-FFF2-40B4-BE49-F238E27FC236}">
                    <a16:creationId xmlns:a16="http://schemas.microsoft.com/office/drawing/2014/main" id="{76A8A27B-7762-43E3-8507-59FD9F6842F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178943" y="4791569"/>
                <a:ext cx="258792" cy="0"/>
              </a:xfrm>
              <a:prstGeom prst="straightConnector1">
                <a:avLst/>
              </a:prstGeom>
              <a:ln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3" name="TextBox 72">
                    <a:extLst>
                      <a:ext uri="{FF2B5EF4-FFF2-40B4-BE49-F238E27FC236}">
                        <a16:creationId xmlns:a16="http://schemas.microsoft.com/office/drawing/2014/main" id="{7A2C9161-B9E1-41FC-9C1D-82F3C7FCE3BC}"/>
                      </a:ext>
                    </a:extLst>
                  </p:cNvPr>
                  <p:cNvSpPr txBox="1"/>
                  <p:nvPr/>
                </p:nvSpPr>
                <p:spPr>
                  <a:xfrm>
                    <a:off x="1360546" y="4603500"/>
                    <a:ext cx="46281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oMath>
                      </m:oMathPara>
                    </a14:m>
                    <a:endParaRPr lang="en-US"/>
                  </a:p>
                </p:txBody>
              </p:sp>
            </mc:Choice>
            <mc:Fallback xmlns="">
              <p:sp>
                <p:nvSpPr>
                  <p:cNvPr id="73" name="TextBox 72">
                    <a:extLst>
                      <a:ext uri="{FF2B5EF4-FFF2-40B4-BE49-F238E27FC236}">
                        <a16:creationId xmlns:a16="http://schemas.microsoft.com/office/drawing/2014/main" id="{7A2C9161-B9E1-41FC-9C1D-82F3C7FCE3B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60546" y="4603500"/>
                    <a:ext cx="462819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54F642DF-2F80-4341-9B57-3B1EFD6F63EB}"/>
                </a:ext>
              </a:extLst>
            </p:cNvPr>
            <p:cNvSpPr txBox="1"/>
            <p:nvPr/>
          </p:nvSpPr>
          <p:spPr>
            <a:xfrm>
              <a:off x="7424688" y="3529095"/>
              <a:ext cx="7348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err="1">
                  <a:solidFill>
                    <a:srgbClr val="C00000"/>
                  </a:solidFill>
                </a:rPr>
                <a:t>SynOp</a:t>
              </a:r>
              <a:endParaRPr lang="en-US" sz="1400">
                <a:solidFill>
                  <a:srgbClr val="C00000"/>
                </a:solidFill>
              </a:endParaRP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44E2B5BB-FC1F-401A-8F1A-C374CF0B35B8}"/>
                </a:ext>
              </a:extLst>
            </p:cNvPr>
            <p:cNvSpPr txBox="1"/>
            <p:nvPr/>
          </p:nvSpPr>
          <p:spPr>
            <a:xfrm>
              <a:off x="6827074" y="4893846"/>
              <a:ext cx="101752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err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NeuronOp</a:t>
              </a:r>
              <a:endParaRPr lang="en-US" sz="140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TextBox 78">
                  <a:extLst>
                    <a:ext uri="{FF2B5EF4-FFF2-40B4-BE49-F238E27FC236}">
                      <a16:creationId xmlns:a16="http://schemas.microsoft.com/office/drawing/2014/main" id="{8FFF1FEF-4058-4C6A-A9A2-767E15891B6A}"/>
                    </a:ext>
                  </a:extLst>
                </p:cNvPr>
                <p:cNvSpPr txBox="1"/>
                <p:nvPr/>
              </p:nvSpPr>
              <p:spPr>
                <a:xfrm>
                  <a:off x="6625337" y="5322308"/>
                  <a:ext cx="4758808" cy="9162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>
                      <a:solidFill>
                        <a:srgbClr val="C00000"/>
                      </a:solidFill>
                    </a:rPr>
                    <a:t>SynOps</a:t>
                  </a:r>
                  <a:r>
                    <a:rPr lang="en-US" sz="1600"/>
                    <a:t> </a:t>
                  </a:r>
                  <a:r>
                    <a:rPr lang="en-US" sz="1600" u="sng"/>
                    <a:t>and</a:t>
                  </a:r>
                  <a:r>
                    <a:rPr lang="en-US" sz="1600"/>
                    <a:t> </a:t>
                  </a:r>
                  <a:r>
                    <a:rPr lang="en-US" sz="160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rPr>
                    <a:t>NeuronOps</a:t>
                  </a:r>
                  <a:r>
                    <a:rPr lang="en-US" sz="1600"/>
                    <a:t> are both fundamental to the energy and runtime characteristics of a workload</a:t>
                  </a: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sz="20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𝑠𝑜𝑝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sz="20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𝑛𝑜𝑝</m:t>
                            </m:r>
                          </m:sub>
                        </m:sSub>
                      </m:oMath>
                    </m:oMathPara>
                  </a14:m>
                  <a:endParaRPr lang="en-US" sz="2000"/>
                </a:p>
              </p:txBody>
            </p:sp>
          </mc:Choice>
          <mc:Fallback xmlns="">
            <p:sp>
              <p:nvSpPr>
                <p:cNvPr id="79" name="TextBox 78">
                  <a:extLst>
                    <a:ext uri="{FF2B5EF4-FFF2-40B4-BE49-F238E27FC236}">
                      <a16:creationId xmlns:a16="http://schemas.microsoft.com/office/drawing/2014/main" id="{8FFF1FEF-4058-4C6A-A9A2-767E15891B6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25337" y="5322308"/>
                  <a:ext cx="4758808" cy="916213"/>
                </a:xfrm>
                <a:prstGeom prst="rect">
                  <a:avLst/>
                </a:prstGeom>
                <a:blipFill>
                  <a:blip r:embed="rId5"/>
                  <a:stretch>
                    <a:fillRect l="-769" t="-2000" b="-2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5" name="TextBox 144">
                  <a:extLst>
                    <a:ext uri="{FF2B5EF4-FFF2-40B4-BE49-F238E27FC236}">
                      <a16:creationId xmlns:a16="http://schemas.microsoft.com/office/drawing/2014/main" id="{B4BB0FAE-34FE-4EC8-A1BD-72FF4762348D}"/>
                    </a:ext>
                  </a:extLst>
                </p:cNvPr>
                <p:cNvSpPr txBox="1"/>
                <p:nvPr/>
              </p:nvSpPr>
              <p:spPr>
                <a:xfrm>
                  <a:off x="7814577" y="3165460"/>
                  <a:ext cx="633570" cy="39074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𝑠𝑜𝑝</m:t>
                            </m:r>
                          </m:sub>
                        </m:sSub>
                      </m:oMath>
                    </m:oMathPara>
                  </a14:m>
                  <a:endParaRPr lang="en-US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45" name="TextBox 144">
                  <a:extLst>
                    <a:ext uri="{FF2B5EF4-FFF2-40B4-BE49-F238E27FC236}">
                      <a16:creationId xmlns:a16="http://schemas.microsoft.com/office/drawing/2014/main" id="{B4BB0FAE-34FE-4EC8-A1BD-72FF4762348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14577" y="3165460"/>
                  <a:ext cx="633570" cy="390748"/>
                </a:xfrm>
                <a:prstGeom prst="rect">
                  <a:avLst/>
                </a:prstGeom>
                <a:blipFill>
                  <a:blip r:embed="rId6"/>
                  <a:stretch>
                    <a:fillRect b="-468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6" name="TextBox 145">
                  <a:extLst>
                    <a:ext uri="{FF2B5EF4-FFF2-40B4-BE49-F238E27FC236}">
                      <a16:creationId xmlns:a16="http://schemas.microsoft.com/office/drawing/2014/main" id="{256F1F24-EEF7-428F-9161-263ECED11136}"/>
                    </a:ext>
                  </a:extLst>
                </p:cNvPr>
                <p:cNvSpPr txBox="1"/>
                <p:nvPr/>
              </p:nvSpPr>
              <p:spPr>
                <a:xfrm>
                  <a:off x="8326555" y="3184249"/>
                  <a:ext cx="633570" cy="39074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𝑠𝑜𝑝</m:t>
                            </m:r>
                          </m:sub>
                        </m:sSub>
                      </m:oMath>
                    </m:oMathPara>
                  </a14:m>
                  <a:endParaRPr lang="en-US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46" name="TextBox 145">
                  <a:extLst>
                    <a:ext uri="{FF2B5EF4-FFF2-40B4-BE49-F238E27FC236}">
                      <a16:creationId xmlns:a16="http://schemas.microsoft.com/office/drawing/2014/main" id="{256F1F24-EEF7-428F-9161-263ECED1113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26555" y="3184249"/>
                  <a:ext cx="633570" cy="390748"/>
                </a:xfrm>
                <a:prstGeom prst="rect">
                  <a:avLst/>
                </a:prstGeom>
                <a:blipFill>
                  <a:blip r:embed="rId6"/>
                  <a:stretch>
                    <a:fillRect b="-468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1AF991B9-991E-40B9-81C5-48DAE4705977}"/>
              </a:ext>
            </a:extLst>
          </p:cNvPr>
          <p:cNvGrpSpPr/>
          <p:nvPr/>
        </p:nvGrpSpPr>
        <p:grpSpPr>
          <a:xfrm>
            <a:off x="8735729" y="1201371"/>
            <a:ext cx="2696444" cy="2197877"/>
            <a:chOff x="8735729" y="1201371"/>
            <a:chExt cx="2696444" cy="2197877"/>
          </a:xfrm>
        </p:grpSpPr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476A43C3-87CC-485F-8923-B2360B7CFD8E}"/>
                </a:ext>
              </a:extLst>
            </p:cNvPr>
            <p:cNvGrpSpPr/>
            <p:nvPr/>
          </p:nvGrpSpPr>
          <p:grpSpPr>
            <a:xfrm>
              <a:off x="8735729" y="1556641"/>
              <a:ext cx="2696444" cy="1842607"/>
              <a:chOff x="4104901" y="4556621"/>
              <a:chExt cx="2696444" cy="1842607"/>
            </a:xfrm>
          </p:grpSpPr>
          <p:cxnSp>
            <p:nvCxnSpPr>
              <p:cNvPr id="124" name="Straight Arrow Connector 123">
                <a:extLst>
                  <a:ext uri="{FF2B5EF4-FFF2-40B4-BE49-F238E27FC236}">
                    <a16:creationId xmlns:a16="http://schemas.microsoft.com/office/drawing/2014/main" id="{0544D871-D489-4EAC-B18F-7F3E173D2E1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10346" y="6061753"/>
                <a:ext cx="1505392" cy="0"/>
              </a:xfrm>
              <a:prstGeom prst="straightConnector1">
                <a:avLst/>
              </a:prstGeom>
              <a:ln>
                <a:solidFill>
                  <a:schemeClr val="tx1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Arrow Connector 125">
                <a:extLst>
                  <a:ext uri="{FF2B5EF4-FFF2-40B4-BE49-F238E27FC236}">
                    <a16:creationId xmlns:a16="http://schemas.microsoft.com/office/drawing/2014/main" id="{D0E18814-F57B-40B6-93CF-023FCB7DFADB}"/>
                  </a:ext>
                </a:extLst>
              </p:cNvPr>
              <p:cNvCxnSpPr/>
              <p:nvPr/>
            </p:nvCxnSpPr>
            <p:spPr>
              <a:xfrm flipV="1">
                <a:off x="4810346" y="4972832"/>
                <a:ext cx="0" cy="1099195"/>
              </a:xfrm>
              <a:prstGeom prst="straightConnector1">
                <a:avLst/>
              </a:prstGeom>
              <a:ln>
                <a:solidFill>
                  <a:schemeClr val="tx1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20B68255-B04F-4184-A351-37F77A251F61}"/>
                  </a:ext>
                </a:extLst>
              </p:cNvPr>
              <p:cNvCxnSpPr/>
              <p:nvPr/>
            </p:nvCxnSpPr>
            <p:spPr>
              <a:xfrm flipV="1">
                <a:off x="4810346" y="5047734"/>
                <a:ext cx="1356152" cy="47469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2" name="TextBox 131">
                    <a:extLst>
                      <a:ext uri="{FF2B5EF4-FFF2-40B4-BE49-F238E27FC236}">
                        <a16:creationId xmlns:a16="http://schemas.microsoft.com/office/drawing/2014/main" id="{D0B2A25C-B28F-4EA5-8374-B62675FC3C90}"/>
                      </a:ext>
                    </a:extLst>
                  </p:cNvPr>
                  <p:cNvSpPr txBox="1"/>
                  <p:nvPr/>
                </p:nvSpPr>
                <p:spPr>
                  <a:xfrm>
                    <a:off x="5345207" y="6029896"/>
                    <a:ext cx="46281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oMath>
                      </m:oMathPara>
                    </a14:m>
                    <a:endParaRPr lang="en-US"/>
                  </a:p>
                </p:txBody>
              </p:sp>
            </mc:Choice>
            <mc:Fallback xmlns="">
              <p:sp>
                <p:nvSpPr>
                  <p:cNvPr id="132" name="TextBox 131">
                    <a:extLst>
                      <a:ext uri="{FF2B5EF4-FFF2-40B4-BE49-F238E27FC236}">
                        <a16:creationId xmlns:a16="http://schemas.microsoft.com/office/drawing/2014/main" id="{D0B2A25C-B28F-4EA5-8374-B62675FC3C90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345207" y="6029896"/>
                    <a:ext cx="462819" cy="36933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3" name="TextBox 132">
                    <a:extLst>
                      <a:ext uri="{FF2B5EF4-FFF2-40B4-BE49-F238E27FC236}">
                        <a16:creationId xmlns:a16="http://schemas.microsoft.com/office/drawing/2014/main" id="{FAD593DE-9D0B-4E92-97E7-C963B360F211}"/>
                      </a:ext>
                    </a:extLst>
                  </p:cNvPr>
                  <p:cNvSpPr txBox="1"/>
                  <p:nvPr/>
                </p:nvSpPr>
                <p:spPr>
                  <a:xfrm>
                    <a:off x="4829787" y="5596669"/>
                    <a:ext cx="671273" cy="39126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𝑑𝑦𝑛</m:t>
                              </m:r>
                            </m:sub>
                          </m:sSub>
                        </m:oMath>
                      </m:oMathPara>
                    </a14:m>
                    <a:endParaRPr lang="en-US"/>
                  </a:p>
                </p:txBody>
              </p:sp>
            </mc:Choice>
            <mc:Fallback xmlns="">
              <p:sp>
                <p:nvSpPr>
                  <p:cNvPr id="133" name="TextBox 132">
                    <a:extLst>
                      <a:ext uri="{FF2B5EF4-FFF2-40B4-BE49-F238E27FC236}">
                        <a16:creationId xmlns:a16="http://schemas.microsoft.com/office/drawing/2014/main" id="{FAD593DE-9D0B-4E92-97E7-C963B360F21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829787" y="5596669"/>
                    <a:ext cx="671273" cy="391261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b="-781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4" name="TextBox 133">
                    <a:extLst>
                      <a:ext uri="{FF2B5EF4-FFF2-40B4-BE49-F238E27FC236}">
                        <a16:creationId xmlns:a16="http://schemas.microsoft.com/office/drawing/2014/main" id="{AD5C9533-5375-4FB7-9724-20083E50DCBA}"/>
                      </a:ext>
                    </a:extLst>
                  </p:cNvPr>
                  <p:cNvSpPr txBox="1"/>
                  <p:nvPr/>
                </p:nvSpPr>
                <p:spPr>
                  <a:xfrm rot="20392693">
                    <a:off x="5065076" y="4988735"/>
                    <a:ext cx="694742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𝑠𝑡𝑎𝑡𝑖𝑐</m:t>
                              </m:r>
                            </m:sub>
                          </m:sSub>
                        </m:oMath>
                      </m:oMathPara>
                    </a14:m>
                    <a:endParaRPr lang="en-US" sz="1400"/>
                  </a:p>
                </p:txBody>
              </p:sp>
            </mc:Choice>
            <mc:Fallback xmlns="">
              <p:sp>
                <p:nvSpPr>
                  <p:cNvPr id="134" name="TextBox 133">
                    <a:extLst>
                      <a:ext uri="{FF2B5EF4-FFF2-40B4-BE49-F238E27FC236}">
                        <a16:creationId xmlns:a16="http://schemas.microsoft.com/office/drawing/2014/main" id="{AD5C9533-5375-4FB7-9724-20083E50DCB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20392693">
                    <a:off x="5065076" y="4988735"/>
                    <a:ext cx="694742" cy="307777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5" name="TextBox 134">
                    <a:extLst>
                      <a:ext uri="{FF2B5EF4-FFF2-40B4-BE49-F238E27FC236}">
                        <a16:creationId xmlns:a16="http://schemas.microsoft.com/office/drawing/2014/main" id="{D4BFF618-08B2-4F83-B6E8-4F55F7BD4476}"/>
                      </a:ext>
                    </a:extLst>
                  </p:cNvPr>
                  <p:cNvSpPr txBox="1"/>
                  <p:nvPr/>
                </p:nvSpPr>
                <p:spPr>
                  <a:xfrm>
                    <a:off x="4104901" y="4556621"/>
                    <a:ext cx="2696444" cy="39126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𝑛𝑜𝑝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𝑑𝑦𝑛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𝑠𝑡𝑎𝑡𝑖𝑐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oMath>
                      </m:oMathPara>
                    </a14:m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35" name="TextBox 134">
                    <a:extLst>
                      <a:ext uri="{FF2B5EF4-FFF2-40B4-BE49-F238E27FC236}">
                        <a16:creationId xmlns:a16="http://schemas.microsoft.com/office/drawing/2014/main" id="{D4BFF618-08B2-4F83-B6E8-4F55F7BD447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104901" y="4556621"/>
                    <a:ext cx="2696444" cy="391261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b="-6154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37" name="Straight Arrow Connector 136">
                <a:extLst>
                  <a:ext uri="{FF2B5EF4-FFF2-40B4-BE49-F238E27FC236}">
                    <a16:creationId xmlns:a16="http://schemas.microsoft.com/office/drawing/2014/main" id="{9836EDDB-279F-483E-9D84-1AA244234D63}"/>
                  </a:ext>
                </a:extLst>
              </p:cNvPr>
              <p:cNvCxnSpPr/>
              <p:nvPr/>
            </p:nvCxnSpPr>
            <p:spPr>
              <a:xfrm flipV="1">
                <a:off x="4873934" y="5522429"/>
                <a:ext cx="0" cy="539324"/>
              </a:xfrm>
              <a:prstGeom prst="straightConnector1">
                <a:avLst/>
              </a:prstGeom>
              <a:ln>
                <a:prstDash val="dash"/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677C3B35-F633-4FAE-B6A6-EADAD390C7C1}"/>
                </a:ext>
              </a:extLst>
            </p:cNvPr>
            <p:cNvSpPr txBox="1"/>
            <p:nvPr/>
          </p:nvSpPr>
          <p:spPr>
            <a:xfrm>
              <a:off x="8736134" y="1201371"/>
              <a:ext cx="26480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err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NeuronOps</a:t>
              </a:r>
              <a:r>
                <a:rPr lang="en-US"/>
                <a:t> cost energy</a:t>
              </a:r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B209B3FD-353F-4E37-87E2-8EEF0A65418F}"/>
              </a:ext>
            </a:extLst>
          </p:cNvPr>
          <p:cNvGrpSpPr/>
          <p:nvPr/>
        </p:nvGrpSpPr>
        <p:grpSpPr>
          <a:xfrm>
            <a:off x="381000" y="4972832"/>
            <a:ext cx="5896510" cy="1438242"/>
            <a:chOff x="381000" y="4972832"/>
            <a:chExt cx="5896510" cy="1438242"/>
          </a:xfrm>
        </p:grpSpPr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3686E684-1998-45B5-B20F-D2302DE037FF}"/>
                </a:ext>
              </a:extLst>
            </p:cNvPr>
            <p:cNvSpPr/>
            <p:nvPr/>
          </p:nvSpPr>
          <p:spPr>
            <a:xfrm>
              <a:off x="381000" y="4972832"/>
              <a:ext cx="5896510" cy="143824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7" name="TextBox 146">
                  <a:extLst>
                    <a:ext uri="{FF2B5EF4-FFF2-40B4-BE49-F238E27FC236}">
                      <a16:creationId xmlns:a16="http://schemas.microsoft.com/office/drawing/2014/main" id="{E52868E5-5E68-4F55-83A9-EB3A67E744B1}"/>
                    </a:ext>
                  </a:extLst>
                </p:cNvPr>
                <p:cNvSpPr txBox="1"/>
                <p:nvPr/>
              </p:nvSpPr>
              <p:spPr>
                <a:xfrm>
                  <a:off x="974525" y="5908184"/>
                  <a:ext cx="5234766" cy="48577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0"/>
                    <a:t>Where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a14:m>
                  <a:r>
                    <a:rPr lang="en-US"/>
                    <a:t>  (spike activity rate over </a:t>
                  </a:r>
                  <a:r>
                    <a:rPr lang="en-US">
                      <a:solidFill>
                        <a:srgbClr val="C00000"/>
                      </a:solidFill>
                    </a:rPr>
                    <a:t>T</a:t>
                  </a:r>
                  <a:r>
                    <a:rPr lang="en-US"/>
                    <a:t> timesteps)</a:t>
                  </a:r>
                </a:p>
              </p:txBody>
            </p:sp>
          </mc:Choice>
          <mc:Fallback xmlns="">
            <p:sp>
              <p:nvSpPr>
                <p:cNvPr id="147" name="TextBox 146">
                  <a:extLst>
                    <a:ext uri="{FF2B5EF4-FFF2-40B4-BE49-F238E27FC236}">
                      <a16:creationId xmlns:a16="http://schemas.microsoft.com/office/drawing/2014/main" id="{E52868E5-5E68-4F55-83A9-EB3A67E744B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4525" y="5908184"/>
                  <a:ext cx="5234766" cy="485774"/>
                </a:xfrm>
                <a:prstGeom prst="rect">
                  <a:avLst/>
                </a:prstGeom>
                <a:blipFill>
                  <a:blip r:embed="rId11"/>
                  <a:stretch>
                    <a:fillRect l="-1048" b="-7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8" name="TextBox 147">
                  <a:extLst>
                    <a:ext uri="{FF2B5EF4-FFF2-40B4-BE49-F238E27FC236}">
                      <a16:creationId xmlns:a16="http://schemas.microsoft.com/office/drawing/2014/main" id="{57E5679F-F5C9-4755-8EC2-3BB547C137F8}"/>
                    </a:ext>
                  </a:extLst>
                </p:cNvPr>
                <p:cNvSpPr txBox="1"/>
                <p:nvPr/>
              </p:nvSpPr>
              <p:spPr>
                <a:xfrm>
                  <a:off x="483930" y="5287034"/>
                  <a:ext cx="5622437" cy="71468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  <m: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mr>
                            </m:m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≈</m:t>
                        </m:r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log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fName>
                              <m:e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𝜆</m:t>
                                    </m:r>
                                  </m:den>
                                </m:f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1−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</m:d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log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1−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𝜆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func>
                          </m:e>
                        </m:d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148" name="TextBox 147">
                  <a:extLst>
                    <a:ext uri="{FF2B5EF4-FFF2-40B4-BE49-F238E27FC236}">
                      <a16:creationId xmlns:a16="http://schemas.microsoft.com/office/drawing/2014/main" id="{57E5679F-F5C9-4755-8EC2-3BB547C137F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3930" y="5287034"/>
                  <a:ext cx="5622437" cy="714683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2CECAAC7-A519-40E5-9147-F1882088D950}"/>
                </a:ext>
              </a:extLst>
            </p:cNvPr>
            <p:cNvSpPr txBox="1"/>
            <p:nvPr/>
          </p:nvSpPr>
          <p:spPr>
            <a:xfrm>
              <a:off x="450999" y="4978567"/>
              <a:ext cx="44964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IntelOne Display Medium" panose="020B0703020203020204" pitchFamily="34" charset="0"/>
                </a:rPr>
                <a:t>Information content (bits) per T timesteps </a:t>
              </a:r>
            </a:p>
          </p:txBody>
        </p:sp>
      </p:grpSp>
      <p:sp>
        <p:nvSpPr>
          <p:cNvPr id="157" name="TextBox 156">
            <a:extLst>
              <a:ext uri="{FF2B5EF4-FFF2-40B4-BE49-F238E27FC236}">
                <a16:creationId xmlns:a16="http://schemas.microsoft.com/office/drawing/2014/main" id="{21BB4320-5034-4D66-8D6E-677217DBE34B}"/>
              </a:ext>
            </a:extLst>
          </p:cNvPr>
          <p:cNvSpPr txBox="1"/>
          <p:nvPr/>
        </p:nvSpPr>
        <p:spPr>
          <a:xfrm>
            <a:off x="483930" y="1348932"/>
            <a:ext cx="1147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M. Davies</a:t>
            </a:r>
          </a:p>
        </p:txBody>
      </p:sp>
    </p:spTree>
    <p:extLst>
      <p:ext uri="{BB962C8B-B14F-4D97-AF65-F5344CB8AC3E}">
        <p14:creationId xmlns:p14="http://schemas.microsoft.com/office/powerpoint/2010/main" val="255653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27309" y="2075819"/>
            <a:ext cx="11413003" cy="15292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8" name="Rectangle 17"/>
          <p:cNvSpPr/>
          <p:nvPr/>
        </p:nvSpPr>
        <p:spPr>
          <a:xfrm>
            <a:off x="227309" y="3739431"/>
            <a:ext cx="11820041" cy="258305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72352" y="4751235"/>
            <a:ext cx="21336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8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E2556C5-CE8C-6547-B838-EA80C61A4AF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/>
              <a:t>Example application: Maximizing information per Joule</a:t>
            </a:r>
            <a:br>
              <a:rPr lang="en-US"/>
            </a:br>
            <a:r>
              <a:rPr lang="en-US" sz="2667"/>
              <a:t>(Information Theoretic Perspective)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2423" y="4246041"/>
            <a:ext cx="2718551" cy="16990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6980" y="4233342"/>
            <a:ext cx="2736437" cy="17080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873" y="4216932"/>
            <a:ext cx="2780103" cy="17080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29977" y="4216933"/>
            <a:ext cx="2646963" cy="170099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79412" y="2794417"/>
                <a:ext cx="3343416" cy="629339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003C71"/>
                          </a:solidFill>
                          <a:latin typeface="Cambria Math" panose="02040503050406030204" pitchFamily="18" charset="0"/>
                        </a:rPr>
                        <m:t>𝜖</m:t>
                      </m:r>
                      <m:r>
                        <a:rPr lang="en-US" sz="1600" b="0" i="1" smtClean="0">
                          <a:solidFill>
                            <a:srgbClr val="003C7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003C7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003C71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003C71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den>
                      </m:f>
                      <m:r>
                        <a:rPr lang="en-US" sz="1600" i="1" smtClean="0">
                          <a:solidFill>
                            <a:srgbClr val="003C71"/>
                          </a:solidFill>
                          <a:latin typeface="Cambria Math" panose="02040503050406030204" pitchFamily="18" charset="0"/>
                        </a:rPr>
                        <m:t> ∝ </m:t>
                      </m:r>
                      <m:f>
                        <m:fPr>
                          <m:ctrlPr>
                            <a:rPr lang="en-US" sz="1600" i="1">
                              <a:solidFill>
                                <a:srgbClr val="003C7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rgbClr val="003C71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  <m:func>
                            <m:funcPr>
                              <m:ctrlPr>
                                <a:rPr lang="en-US" sz="1600" i="1">
                                  <a:solidFill>
                                    <a:srgbClr val="003C7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rgbClr val="003C7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600">
                                      <a:solidFill>
                                        <a:srgbClr val="003C71"/>
                                      </a:solidFill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rgbClr val="003C7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f>
                                <m:fPr>
                                  <m:ctrlPr>
                                    <a:rPr lang="en-US" sz="1600" i="1">
                                      <a:solidFill>
                                        <a:srgbClr val="003C7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solidFill>
                                        <a:srgbClr val="003C7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solidFill>
                                        <a:srgbClr val="003C71"/>
                                      </a:solidFill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den>
                              </m:f>
                            </m:e>
                          </m:func>
                          <m:r>
                            <a:rPr lang="en-US" sz="1600" i="1">
                              <a:solidFill>
                                <a:srgbClr val="003C7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1600" i="1">
                                  <a:solidFill>
                                    <a:srgbClr val="003C7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solidFill>
                                    <a:srgbClr val="003C71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1600" i="1">
                                  <a:solidFill>
                                    <a:srgbClr val="003C71"/>
                                  </a:solidFill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</m:d>
                          <m:func>
                            <m:funcPr>
                              <m:ctrlPr>
                                <a:rPr lang="en-US" sz="1600" i="1">
                                  <a:solidFill>
                                    <a:srgbClr val="003C7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rgbClr val="003C7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600">
                                      <a:solidFill>
                                        <a:srgbClr val="003C71"/>
                                      </a:solidFill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rgbClr val="003C7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f>
                                <m:fPr>
                                  <m:ctrlPr>
                                    <a:rPr lang="en-US" sz="1600" i="1">
                                      <a:solidFill>
                                        <a:srgbClr val="003C7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solidFill>
                                        <a:srgbClr val="003C7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solidFill>
                                        <a:srgbClr val="003C71"/>
                                      </a:solidFill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en-US" sz="1600" i="1">
                                      <a:solidFill>
                                        <a:srgbClr val="003C71"/>
                                      </a:solidFill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den>
                              </m:f>
                            </m:e>
                          </m:func>
                        </m:num>
                        <m:den>
                          <m:r>
                            <a:rPr lang="en-US" sz="1600" i="1">
                              <a:solidFill>
                                <a:srgbClr val="003C71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sz="1600" b="0" i="1" smtClean="0">
                              <a:solidFill>
                                <a:srgbClr val="003C71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n-US" sz="1600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1600" i="1">
                              <a:solidFill>
                                <a:srgbClr val="003C7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sz="1600" err="1">
                  <a:solidFill>
                    <a:srgbClr val="003C7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412" y="2794417"/>
                <a:ext cx="3343416" cy="62933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48468" y="1476976"/>
            <a:ext cx="10970683" cy="451342"/>
          </a:xfrm>
          <a:prstGeom prst="rect">
            <a:avLst/>
          </a:prstGeom>
          <a:solidFill>
            <a:srgbClr val="FFFF8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60960" tIns="60960" rIns="60960" bIns="60960" rtlCol="0">
            <a:spAutoFit/>
          </a:bodyPr>
          <a:lstStyle/>
          <a:p>
            <a:pPr algn="ctr"/>
            <a:r>
              <a:rPr lang="en-US" sz="2133">
                <a:solidFill>
                  <a:srgbClr val="003C71"/>
                </a:solidFill>
              </a:rPr>
              <a:t>Sparse communication in time maximizes energy efficiency</a:t>
            </a:r>
            <a:endParaRPr lang="en-US" sz="2133" b="1" i="1">
              <a:solidFill>
                <a:srgbClr val="003C7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0723" y="2180052"/>
            <a:ext cx="3250442" cy="45153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467">
                <a:solidFill>
                  <a:srgbClr val="003C71"/>
                </a:solidFill>
              </a:rPr>
              <a:t>Efficiency of communicating the symbol </a:t>
            </a:r>
            <a:br>
              <a:rPr lang="en-US" sz="1467">
                <a:solidFill>
                  <a:srgbClr val="003C71"/>
                </a:solidFill>
              </a:rPr>
            </a:br>
            <a:r>
              <a:rPr lang="en-US" sz="1467">
                <a:solidFill>
                  <a:srgbClr val="003C71"/>
                </a:solidFill>
              </a:rPr>
              <a:t>to N neurons (bits per Joule):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725198" y="2185901"/>
                <a:ext cx="6646324" cy="936731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67" i="1" smtClean="0">
                        <a:solidFill>
                          <a:srgbClr val="003C71"/>
                        </a:solidFill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sz="1467">
                    <a:solidFill>
                      <a:srgbClr val="003C71"/>
                    </a:solidFill>
                  </a:rPr>
                  <a:t>   = Spike activity over the channel (~ probability of transmitting a spike)</a:t>
                </a:r>
                <a:br>
                  <a:rPr lang="en-US" sz="1467">
                    <a:solidFill>
                      <a:srgbClr val="003C71"/>
                    </a:solidFill>
                  </a:rPr>
                </a:br>
                <a:endParaRPr lang="en-US" sz="1467">
                  <a:solidFill>
                    <a:srgbClr val="003C7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67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1467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67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67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sz="1467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n-US" sz="1467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en-US" sz="1467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r>
                        <a:rPr lang="en-US" sz="1467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en-US" sz="1467" i="1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467" i="1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67" i="1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1467" i="1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𝑠𝑜𝑝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467" i="1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67" i="1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1467" i="1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𝑛𝑜𝑝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467">
                  <a:solidFill>
                    <a:srgbClr val="003C7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5198" y="2185901"/>
                <a:ext cx="6646324" cy="936731"/>
              </a:xfrm>
              <a:prstGeom prst="rect">
                <a:avLst/>
              </a:prstGeom>
              <a:blipFill>
                <a:blip r:embed="rId7"/>
                <a:stretch>
                  <a:fillRect l="-1009" t="-6536" b="-45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6139547" y="2724409"/>
            <a:ext cx="5168081" cy="22576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467">
                <a:solidFill>
                  <a:schemeClr val="accent5"/>
                </a:solidFill>
              </a:rPr>
              <a:t>= </a:t>
            </a:r>
            <a:r>
              <a:rPr lang="en-US" sz="1467" u="sng">
                <a:solidFill>
                  <a:schemeClr val="accent5"/>
                </a:solidFill>
              </a:rPr>
              <a:t>maximal </a:t>
            </a:r>
            <a:r>
              <a:rPr lang="en-US" sz="1467" u="sng" err="1">
                <a:solidFill>
                  <a:schemeClr val="accent5"/>
                </a:solidFill>
              </a:rPr>
              <a:t>synop</a:t>
            </a:r>
            <a:r>
              <a:rPr lang="en-US" sz="1467" u="sng">
                <a:solidFill>
                  <a:schemeClr val="accent5"/>
                </a:solidFill>
              </a:rPr>
              <a:t> energy </a:t>
            </a:r>
            <a:r>
              <a:rPr lang="en-US" sz="1467">
                <a:solidFill>
                  <a:schemeClr val="accent5"/>
                </a:solidFill>
              </a:rPr>
              <a:t>versus </a:t>
            </a:r>
            <a:r>
              <a:rPr lang="en-US" sz="1467" u="sng">
                <a:solidFill>
                  <a:schemeClr val="accent5"/>
                </a:solidFill>
              </a:rPr>
              <a:t>total neuron energy</a:t>
            </a:r>
            <a:r>
              <a:rPr lang="en-US" sz="1467">
                <a:solidFill>
                  <a:schemeClr val="accent5"/>
                </a:solidFill>
              </a:rPr>
              <a:t> per timestep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583116" y="3811238"/>
                <a:ext cx="5020605" cy="225767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>
                <a:spAutoFit/>
              </a:bodyPr>
              <a:lstStyle/>
              <a:p>
                <a:pPr algn="ctr"/>
                <a:r>
                  <a:rPr lang="en-US" sz="1467" b="1">
                    <a:solidFill>
                      <a:srgbClr val="003C71"/>
                    </a:solidFill>
                  </a:rPr>
                  <a:t>Relative efficiency vs </a:t>
                </a:r>
                <a14:m>
                  <m:oMath xmlns:m="http://schemas.openxmlformats.org/officeDocument/2006/math">
                    <m:r>
                      <a:rPr lang="en-US" sz="1467" b="1" i="1">
                        <a:solidFill>
                          <a:srgbClr val="003C71"/>
                        </a:solidFill>
                        <a:latin typeface="Cambria Math" panose="02040503050406030204" pitchFamily="18" charset="0"/>
                      </a:rPr>
                      <m:t>𝝀</m:t>
                    </m:r>
                  </m:oMath>
                </a14:m>
                <a:r>
                  <a:rPr lang="en-US" sz="1467" b="1">
                    <a:solidFill>
                      <a:srgbClr val="003C71"/>
                    </a:solidFill>
                  </a:rPr>
                  <a:t>=0.5 as cost of communication increases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3116" y="3811238"/>
                <a:ext cx="5020605" cy="225767"/>
              </a:xfrm>
              <a:prstGeom prst="rect">
                <a:avLst/>
              </a:prstGeom>
              <a:blipFill>
                <a:blip r:embed="rId8"/>
                <a:stretch>
                  <a:fillRect l="-972" t="-27027" r="-851" b="-513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1416176" y="5967418"/>
            <a:ext cx="504946" cy="22576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467">
                <a:solidFill>
                  <a:schemeClr val="accent5"/>
                </a:solidFill>
              </a:rPr>
              <a:t>C = 0.1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299197" y="5973978"/>
            <a:ext cx="708527" cy="22576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lang="en-US" sz="1467">
                <a:solidFill>
                  <a:schemeClr val="accent5"/>
                </a:solidFill>
              </a:rPr>
              <a:t>C = 1000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836258" y="4159926"/>
            <a:ext cx="811119" cy="22576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467">
                <a:solidFill>
                  <a:srgbClr val="00B050"/>
                </a:solidFill>
              </a:rPr>
              <a:t>1% activity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417546" y="5950709"/>
            <a:ext cx="588302" cy="22576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lang="en-US" sz="1467">
                <a:solidFill>
                  <a:schemeClr val="accent5"/>
                </a:solidFill>
              </a:rPr>
              <a:t>C = 100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91159" y="5967417"/>
            <a:ext cx="468077" cy="22576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lang="en-US" sz="1467">
                <a:solidFill>
                  <a:schemeClr val="accent5"/>
                </a:solidFill>
              </a:rPr>
              <a:t>C = 10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9484964" y="4297371"/>
            <a:ext cx="299633" cy="61992"/>
          </a:xfrm>
          <a:prstGeom prst="line">
            <a:avLst/>
          </a:prstGeom>
          <a:ln w="9525">
            <a:solidFill>
              <a:srgbClr val="00B05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053452" y="4166814"/>
            <a:ext cx="865622" cy="22576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467">
                <a:solidFill>
                  <a:srgbClr val="00B050"/>
                </a:solidFill>
              </a:rPr>
              <a:t>5% activity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6691825" y="4283595"/>
            <a:ext cx="299633" cy="61992"/>
          </a:xfrm>
          <a:prstGeom prst="line">
            <a:avLst/>
          </a:prstGeom>
          <a:ln w="9525">
            <a:solidFill>
              <a:srgbClr val="00B05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401531" y="4203065"/>
            <a:ext cx="1272680" cy="22576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467">
                <a:solidFill>
                  <a:srgbClr val="00B050"/>
                </a:solidFill>
              </a:rPr>
              <a:t>15% activity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4030959" y="4328367"/>
            <a:ext cx="329231" cy="17220"/>
          </a:xfrm>
          <a:prstGeom prst="line">
            <a:avLst/>
          </a:prstGeom>
          <a:ln w="9525">
            <a:solidFill>
              <a:srgbClr val="00B05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134599" y="4540582"/>
            <a:ext cx="1272680" cy="22576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467">
                <a:solidFill>
                  <a:srgbClr val="00B050"/>
                </a:solidFill>
              </a:rPr>
              <a:t>50% activity</a:t>
            </a:r>
          </a:p>
        </p:txBody>
      </p:sp>
      <p:sp>
        <p:nvSpPr>
          <p:cNvPr id="36" name="Oval 35"/>
          <p:cNvSpPr/>
          <p:nvPr/>
        </p:nvSpPr>
        <p:spPr>
          <a:xfrm>
            <a:off x="1685075" y="4283595"/>
            <a:ext cx="87911" cy="87911"/>
          </a:xfrm>
          <a:prstGeom prst="ellipse">
            <a:avLst/>
          </a:prstGeom>
          <a:noFill/>
          <a:ln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0ED7843-1FC5-451D-BB5E-36273157411B}"/>
                  </a:ext>
                </a:extLst>
              </p:cNvPr>
              <p:cNvSpPr txBox="1"/>
              <p:nvPr/>
            </p:nvSpPr>
            <p:spPr>
              <a:xfrm>
                <a:off x="6782583" y="2968581"/>
                <a:ext cx="4814716" cy="6565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400"/>
                  <a:t>Note: for Loihi,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𝑠𝑜𝑝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𝑛𝑜𝑝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1400"/>
                  <a:t> can range between ~0.4 (us/timestep) to </a:t>
                </a:r>
              </a:p>
              <a:p>
                <a:pPr algn="r"/>
                <a:r>
                  <a:rPr lang="en-US" sz="1400"/>
                  <a:t>~0.03 (</a:t>
                </a:r>
                <a:r>
                  <a:rPr lang="en-US" sz="1400" err="1"/>
                  <a:t>ms</a:t>
                </a:r>
                <a:r>
                  <a:rPr lang="en-US" sz="1400"/>
                  <a:t>/timestep) 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0ED7843-1FC5-451D-BB5E-3627315741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2583" y="2968581"/>
                <a:ext cx="4814716" cy="656590"/>
              </a:xfrm>
              <a:prstGeom prst="rect">
                <a:avLst/>
              </a:prstGeom>
              <a:blipFill>
                <a:blip r:embed="rId9"/>
                <a:stretch>
                  <a:fillRect r="-507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0491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69C49C06-9109-40CE-8EF1-6152628EFEEA}"/>
              </a:ext>
            </a:extLst>
          </p:cNvPr>
          <p:cNvSpPr/>
          <p:nvPr/>
        </p:nvSpPr>
        <p:spPr>
          <a:xfrm>
            <a:off x="841276" y="3803563"/>
            <a:ext cx="10052247" cy="2190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41F520-505C-4698-92D8-17BF5F332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 robotics…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22577C4-2FC1-4824-B21D-6A7736555DF7}"/>
                  </a:ext>
                </a:extLst>
              </p:cNvPr>
              <p:cNvSpPr txBox="1"/>
              <p:nvPr/>
            </p:nvSpPr>
            <p:spPr>
              <a:xfrm>
                <a:off x="384561" y="1421516"/>
                <a:ext cx="7143109" cy="11724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/>
                  <a:t>A real-time setting, so Interested in power, not energy per computation:</a:t>
                </a:r>
                <a:br>
                  <a:rPr lang="en-US"/>
                </a:br>
                <a:endParaRPr lang="en-US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𝑠𝑡𝑎𝑡𝑖𝑐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𝑑𝑦𝑛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𝑠𝑜𝑝</m:t>
                          </m:r>
                        </m:sub>
                      </m:sSub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22577C4-2FC1-4824-B21D-6A7736555D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561" y="1421516"/>
                <a:ext cx="7143109" cy="1172437"/>
              </a:xfrm>
              <a:prstGeom prst="rect">
                <a:avLst/>
              </a:prstGeom>
              <a:blipFill>
                <a:blip r:embed="rId2"/>
                <a:stretch>
                  <a:fillRect l="-683" t="-25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0E87239-7DA0-473B-AEE6-1B604E2CAFC6}"/>
                  </a:ext>
                </a:extLst>
              </p:cNvPr>
              <p:cNvSpPr txBox="1"/>
              <p:nvPr/>
            </p:nvSpPr>
            <p:spPr>
              <a:xfrm>
                <a:off x="6264067" y="1984206"/>
                <a:ext cx="4213589" cy="4872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/>
                  <a:t> = aggregate spike rate (spikes/s)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0E87239-7DA0-473B-AEE6-1B604E2CAF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067" y="1984206"/>
                <a:ext cx="4213589" cy="487249"/>
              </a:xfrm>
              <a:prstGeom prst="rect">
                <a:avLst/>
              </a:prstGeom>
              <a:blipFill>
                <a:blip r:embed="rId3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00D1D500-F552-43A8-BFEB-26E26B2274AE}"/>
              </a:ext>
            </a:extLst>
          </p:cNvPr>
          <p:cNvSpPr/>
          <p:nvPr/>
        </p:nvSpPr>
        <p:spPr>
          <a:xfrm>
            <a:off x="2584458" y="4678986"/>
            <a:ext cx="1122630" cy="615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/>
              <a:t>Sensor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B0C433-4B46-4790-A018-D9093091A858}"/>
              </a:ext>
            </a:extLst>
          </p:cNvPr>
          <p:cNvSpPr/>
          <p:nvPr/>
        </p:nvSpPr>
        <p:spPr>
          <a:xfrm>
            <a:off x="4118266" y="4678986"/>
            <a:ext cx="1775234" cy="615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/>
              <a:t>Preprocessing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550F18-B4DA-4762-8E4C-2E1F70E3314B}"/>
              </a:ext>
            </a:extLst>
          </p:cNvPr>
          <p:cNvSpPr/>
          <p:nvPr/>
        </p:nvSpPr>
        <p:spPr>
          <a:xfrm>
            <a:off x="6304678" y="4668424"/>
            <a:ext cx="1860344" cy="615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Neuromorphic chip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BA2BFFF-532B-40C5-A947-2C42A2E16E06}"/>
              </a:ext>
            </a:extLst>
          </p:cNvPr>
          <p:cNvCxnSpPr>
            <a:cxnSpLocks/>
          </p:cNvCxnSpPr>
          <p:nvPr/>
        </p:nvCxnSpPr>
        <p:spPr>
          <a:xfrm>
            <a:off x="3707088" y="4986804"/>
            <a:ext cx="41117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2503405-9E93-4891-8A5A-48DA003783FF}"/>
              </a:ext>
            </a:extLst>
          </p:cNvPr>
          <p:cNvCxnSpPr/>
          <p:nvPr/>
        </p:nvCxnSpPr>
        <p:spPr>
          <a:xfrm>
            <a:off x="5893500" y="4976242"/>
            <a:ext cx="41117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AD0D399-514B-4AF5-AA8F-42F809FEE683}"/>
              </a:ext>
            </a:extLst>
          </p:cNvPr>
          <p:cNvCxnSpPr>
            <a:cxnSpLocks/>
          </p:cNvCxnSpPr>
          <p:nvPr/>
        </p:nvCxnSpPr>
        <p:spPr>
          <a:xfrm flipH="1">
            <a:off x="6079849" y="4105734"/>
            <a:ext cx="239282" cy="8448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055B49CC-33D7-4904-A4A9-3CA0B4733FCF}"/>
              </a:ext>
            </a:extLst>
          </p:cNvPr>
          <p:cNvSpPr txBox="1"/>
          <p:nvPr/>
        </p:nvSpPr>
        <p:spPr>
          <a:xfrm>
            <a:off x="6413134" y="3803563"/>
            <a:ext cx="34240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/>
              <a:t>High energy</a:t>
            </a:r>
            <a:r>
              <a:rPr lang="en-US"/>
              <a:t>,</a:t>
            </a:r>
            <a:br>
              <a:rPr lang="en-US"/>
            </a:br>
            <a:r>
              <a:rPr lang="en-US" u="sng"/>
              <a:t>bandwidth-constrained</a:t>
            </a:r>
            <a:r>
              <a:rPr lang="en-US"/>
              <a:t> interface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C1EF754-006A-4C1D-9B2E-28F1FBD2F78D}"/>
              </a:ext>
            </a:extLst>
          </p:cNvPr>
          <p:cNvSpPr txBox="1"/>
          <p:nvPr/>
        </p:nvSpPr>
        <p:spPr>
          <a:xfrm>
            <a:off x="5079990" y="5591878"/>
            <a:ext cx="5590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Goal: Transform input signal to sparsest representation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66416F9-C466-4AD7-B696-E4C47C8AFC43}"/>
              </a:ext>
            </a:extLst>
          </p:cNvPr>
          <p:cNvCxnSpPr>
            <a:cxnSpLocks/>
          </p:cNvCxnSpPr>
          <p:nvPr/>
        </p:nvCxnSpPr>
        <p:spPr>
          <a:xfrm flipH="1" flipV="1">
            <a:off x="4921571" y="5384908"/>
            <a:ext cx="158419" cy="3183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A6E6EE0-8E37-4DB7-B4CA-7BA0646AF3D9}"/>
              </a:ext>
            </a:extLst>
          </p:cNvPr>
          <p:cNvSpPr/>
          <p:nvPr/>
        </p:nvSpPr>
        <p:spPr>
          <a:xfrm>
            <a:off x="1007763" y="4773096"/>
            <a:ext cx="1042587" cy="427415"/>
          </a:xfrm>
          <a:custGeom>
            <a:avLst/>
            <a:gdLst>
              <a:gd name="connsiteX0" fmla="*/ 0 w 1042587"/>
              <a:gd name="connsiteY0" fmla="*/ 231889 h 427415"/>
              <a:gd name="connsiteX1" fmla="*/ 51275 w 1042587"/>
              <a:gd name="connsiteY1" fmla="*/ 60974 h 427415"/>
              <a:gd name="connsiteX2" fmla="*/ 85458 w 1042587"/>
              <a:gd name="connsiteY2" fmla="*/ 368622 h 427415"/>
              <a:gd name="connsiteX3" fmla="*/ 119641 w 1042587"/>
              <a:gd name="connsiteY3" fmla="*/ 180615 h 427415"/>
              <a:gd name="connsiteX4" fmla="*/ 179462 w 1042587"/>
              <a:gd name="connsiteY4" fmla="*/ 274618 h 427415"/>
              <a:gd name="connsiteX5" fmla="*/ 222191 w 1042587"/>
              <a:gd name="connsiteY5" fmla="*/ 163523 h 427415"/>
              <a:gd name="connsiteX6" fmla="*/ 273466 w 1042587"/>
              <a:gd name="connsiteY6" fmla="*/ 1153 h 427415"/>
              <a:gd name="connsiteX7" fmla="*/ 307649 w 1042587"/>
              <a:gd name="connsiteY7" fmla="*/ 86611 h 427415"/>
              <a:gd name="connsiteX8" fmla="*/ 384561 w 1042587"/>
              <a:gd name="connsiteY8" fmla="*/ 1153 h 427415"/>
              <a:gd name="connsiteX9" fmla="*/ 384561 w 1042587"/>
              <a:gd name="connsiteY9" fmla="*/ 146431 h 427415"/>
              <a:gd name="connsiteX10" fmla="*/ 461473 w 1042587"/>
              <a:gd name="connsiteY10" fmla="*/ 69519 h 427415"/>
              <a:gd name="connsiteX11" fmla="*/ 546931 w 1042587"/>
              <a:gd name="connsiteY11" fmla="*/ 146431 h 427415"/>
              <a:gd name="connsiteX12" fmla="*/ 606751 w 1042587"/>
              <a:gd name="connsiteY12" fmla="*/ 1153 h 427415"/>
              <a:gd name="connsiteX13" fmla="*/ 717847 w 1042587"/>
              <a:gd name="connsiteY13" fmla="*/ 129340 h 427415"/>
              <a:gd name="connsiteX14" fmla="*/ 743484 w 1042587"/>
              <a:gd name="connsiteY14" fmla="*/ 411351 h 427415"/>
              <a:gd name="connsiteX15" fmla="*/ 811851 w 1042587"/>
              <a:gd name="connsiteY15" fmla="*/ 351531 h 427415"/>
              <a:gd name="connsiteX16" fmla="*/ 828942 w 1042587"/>
              <a:gd name="connsiteY16" fmla="*/ 9699 h 427415"/>
              <a:gd name="connsiteX17" fmla="*/ 863125 w 1042587"/>
              <a:gd name="connsiteY17" fmla="*/ 206252 h 427415"/>
              <a:gd name="connsiteX18" fmla="*/ 914400 w 1042587"/>
              <a:gd name="connsiteY18" fmla="*/ 95157 h 427415"/>
              <a:gd name="connsiteX19" fmla="*/ 914400 w 1042587"/>
              <a:gd name="connsiteY19" fmla="*/ 317347 h 427415"/>
              <a:gd name="connsiteX20" fmla="*/ 957129 w 1042587"/>
              <a:gd name="connsiteY20" fmla="*/ 189160 h 427415"/>
              <a:gd name="connsiteX21" fmla="*/ 991312 w 1042587"/>
              <a:gd name="connsiteY21" fmla="*/ 274618 h 427415"/>
              <a:gd name="connsiteX22" fmla="*/ 1042587 w 1042587"/>
              <a:gd name="connsiteY22" fmla="*/ 95157 h 427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042587" h="427415">
                <a:moveTo>
                  <a:pt x="0" y="231889"/>
                </a:moveTo>
                <a:cubicBezTo>
                  <a:pt x="18516" y="135037"/>
                  <a:pt x="37032" y="38185"/>
                  <a:pt x="51275" y="60974"/>
                </a:cubicBezTo>
                <a:cubicBezTo>
                  <a:pt x="65518" y="83763"/>
                  <a:pt x="74064" y="348682"/>
                  <a:pt x="85458" y="368622"/>
                </a:cubicBezTo>
                <a:cubicBezTo>
                  <a:pt x="96852" y="388562"/>
                  <a:pt x="103974" y="196282"/>
                  <a:pt x="119641" y="180615"/>
                </a:cubicBezTo>
                <a:cubicBezTo>
                  <a:pt x="135308" y="164948"/>
                  <a:pt x="162370" y="277467"/>
                  <a:pt x="179462" y="274618"/>
                </a:cubicBezTo>
                <a:cubicBezTo>
                  <a:pt x="196554" y="271769"/>
                  <a:pt x="206524" y="209100"/>
                  <a:pt x="222191" y="163523"/>
                </a:cubicBezTo>
                <a:cubicBezTo>
                  <a:pt x="237858" y="117946"/>
                  <a:pt x="259223" y="13972"/>
                  <a:pt x="273466" y="1153"/>
                </a:cubicBezTo>
                <a:cubicBezTo>
                  <a:pt x="287709" y="-11666"/>
                  <a:pt x="289133" y="86611"/>
                  <a:pt x="307649" y="86611"/>
                </a:cubicBezTo>
                <a:cubicBezTo>
                  <a:pt x="326165" y="86611"/>
                  <a:pt x="371742" y="-8817"/>
                  <a:pt x="384561" y="1153"/>
                </a:cubicBezTo>
                <a:cubicBezTo>
                  <a:pt x="397380" y="11123"/>
                  <a:pt x="371742" y="135037"/>
                  <a:pt x="384561" y="146431"/>
                </a:cubicBezTo>
                <a:cubicBezTo>
                  <a:pt x="397380" y="157825"/>
                  <a:pt x="434411" y="69519"/>
                  <a:pt x="461473" y="69519"/>
                </a:cubicBezTo>
                <a:cubicBezTo>
                  <a:pt x="488535" y="69519"/>
                  <a:pt x="522718" y="157825"/>
                  <a:pt x="546931" y="146431"/>
                </a:cubicBezTo>
                <a:cubicBezTo>
                  <a:pt x="571144" y="135037"/>
                  <a:pt x="578265" y="4001"/>
                  <a:pt x="606751" y="1153"/>
                </a:cubicBezTo>
                <a:cubicBezTo>
                  <a:pt x="635237" y="-1696"/>
                  <a:pt x="695058" y="60974"/>
                  <a:pt x="717847" y="129340"/>
                </a:cubicBezTo>
                <a:cubicBezTo>
                  <a:pt x="740636" y="197706"/>
                  <a:pt x="727817" y="374319"/>
                  <a:pt x="743484" y="411351"/>
                </a:cubicBezTo>
                <a:cubicBezTo>
                  <a:pt x="759151" y="448383"/>
                  <a:pt x="797608" y="418473"/>
                  <a:pt x="811851" y="351531"/>
                </a:cubicBezTo>
                <a:cubicBezTo>
                  <a:pt x="826094" y="284589"/>
                  <a:pt x="820396" y="33912"/>
                  <a:pt x="828942" y="9699"/>
                </a:cubicBezTo>
                <a:cubicBezTo>
                  <a:pt x="837488" y="-14514"/>
                  <a:pt x="848882" y="192009"/>
                  <a:pt x="863125" y="206252"/>
                </a:cubicBezTo>
                <a:cubicBezTo>
                  <a:pt x="877368" y="220495"/>
                  <a:pt x="905854" y="76641"/>
                  <a:pt x="914400" y="95157"/>
                </a:cubicBezTo>
                <a:cubicBezTo>
                  <a:pt x="922946" y="113673"/>
                  <a:pt x="907279" y="301680"/>
                  <a:pt x="914400" y="317347"/>
                </a:cubicBezTo>
                <a:cubicBezTo>
                  <a:pt x="921521" y="333014"/>
                  <a:pt x="944310" y="196281"/>
                  <a:pt x="957129" y="189160"/>
                </a:cubicBezTo>
                <a:cubicBezTo>
                  <a:pt x="969948" y="182039"/>
                  <a:pt x="977069" y="290285"/>
                  <a:pt x="991312" y="274618"/>
                </a:cubicBezTo>
                <a:cubicBezTo>
                  <a:pt x="1005555" y="258951"/>
                  <a:pt x="1024071" y="177054"/>
                  <a:pt x="1042587" y="95157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5BA1BAA-B444-41BC-8B24-5CBD1742EC85}"/>
              </a:ext>
            </a:extLst>
          </p:cNvPr>
          <p:cNvCxnSpPr>
            <a:cxnSpLocks/>
          </p:cNvCxnSpPr>
          <p:nvPr/>
        </p:nvCxnSpPr>
        <p:spPr>
          <a:xfrm>
            <a:off x="2173280" y="4986803"/>
            <a:ext cx="41117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58E2E8D-CF5C-40E7-B233-987BA3A3B48A}"/>
                  </a:ext>
                </a:extLst>
              </p:cNvPr>
              <p:cNvSpPr txBox="1"/>
              <p:nvPr/>
            </p:nvSpPr>
            <p:spPr>
              <a:xfrm>
                <a:off x="3790885" y="2997036"/>
                <a:ext cx="57907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/>
                  <a:t>Want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/>
                  <a:t> as high as possible (time resolution is expensive)</a:t>
                </a: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58E2E8D-CF5C-40E7-B233-987BA3A3B4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0885" y="2997036"/>
                <a:ext cx="5790752" cy="369332"/>
              </a:xfrm>
              <a:prstGeom prst="rect">
                <a:avLst/>
              </a:prstGeom>
              <a:blipFill>
                <a:blip r:embed="rId4"/>
                <a:stretch>
                  <a:fillRect l="-947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2C7F8EE-6F5D-4238-9384-1FE5D54D0B6F}"/>
              </a:ext>
            </a:extLst>
          </p:cNvPr>
          <p:cNvCxnSpPr>
            <a:cxnSpLocks/>
          </p:cNvCxnSpPr>
          <p:nvPr/>
        </p:nvCxnSpPr>
        <p:spPr>
          <a:xfrm flipH="1" flipV="1">
            <a:off x="3552902" y="2632106"/>
            <a:ext cx="290555" cy="3760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740AE5C-F5B7-422E-B73F-B6204D461B92}"/>
                  </a:ext>
                </a:extLst>
              </p:cNvPr>
              <p:cNvSpPr txBox="1"/>
              <p:nvPr/>
            </p:nvSpPr>
            <p:spPr>
              <a:xfrm>
                <a:off x="6808053" y="2617247"/>
                <a:ext cx="47918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/>
                  <a:t>Want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/>
                  <a:t> as low as possible (mainly on interface)</a:t>
                </a: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740AE5C-F5B7-422E-B73F-B6204D461B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8053" y="2617247"/>
                <a:ext cx="4791825" cy="369332"/>
              </a:xfrm>
              <a:prstGeom prst="rect">
                <a:avLst/>
              </a:prstGeom>
              <a:blipFill>
                <a:blip r:embed="rId5"/>
                <a:stretch>
                  <a:fillRect l="-1145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E012F0E-C962-489F-9B26-3B2608C14209}"/>
              </a:ext>
            </a:extLst>
          </p:cNvPr>
          <p:cNvCxnSpPr>
            <a:cxnSpLocks/>
          </p:cNvCxnSpPr>
          <p:nvPr/>
        </p:nvCxnSpPr>
        <p:spPr>
          <a:xfrm flipH="1" flipV="1">
            <a:off x="6495090" y="2419481"/>
            <a:ext cx="307362" cy="2809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3057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A2FBA-7EDD-4043-BE3B-D129FBD69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821" y="157434"/>
            <a:ext cx="11022060" cy="873744"/>
          </a:xfrm>
        </p:spPr>
        <p:txBody>
          <a:bodyPr/>
          <a:lstStyle/>
          <a:p>
            <a:pPr algn="ctr"/>
            <a:r>
              <a:rPr lang="en-US"/>
              <a:t>Encoding of measured values with SNs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C55EF4-64C3-4B06-A7A8-A5E970A15EA5}"/>
              </a:ext>
            </a:extLst>
          </p:cNvPr>
          <p:cNvSpPr/>
          <p:nvPr/>
        </p:nvSpPr>
        <p:spPr>
          <a:xfrm>
            <a:off x="229077" y="883220"/>
            <a:ext cx="40919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/>
              <a:t>1. Single-valued data representation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98F5B55-F98B-48B0-AC5B-A8C33AF97F42}"/>
              </a:ext>
            </a:extLst>
          </p:cNvPr>
          <p:cNvSpPr/>
          <p:nvPr/>
        </p:nvSpPr>
        <p:spPr>
          <a:xfrm>
            <a:off x="2551834" y="1991762"/>
            <a:ext cx="274155" cy="2625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1C7D03E-08B8-474D-B201-AF11663AD0D6}"/>
              </a:ext>
            </a:extLst>
          </p:cNvPr>
          <p:cNvCxnSpPr/>
          <p:nvPr/>
        </p:nvCxnSpPr>
        <p:spPr>
          <a:xfrm>
            <a:off x="1827557" y="2118511"/>
            <a:ext cx="72427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278A8D5C-5DDF-4952-989D-03224CFD6C63}"/>
              </a:ext>
            </a:extLst>
          </p:cNvPr>
          <p:cNvSpPr txBox="1"/>
          <p:nvPr/>
        </p:nvSpPr>
        <p:spPr>
          <a:xfrm>
            <a:off x="363502" y="1633811"/>
            <a:ext cx="14640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Value =</a:t>
            </a:r>
          </a:p>
          <a:p>
            <a:pPr algn="ctr"/>
            <a:r>
              <a:rPr lang="en-US"/>
              <a:t>Input current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BA7429F-38EB-4F8D-94A6-02DA81101CA2}"/>
              </a:ext>
            </a:extLst>
          </p:cNvPr>
          <p:cNvCxnSpPr/>
          <p:nvPr/>
        </p:nvCxnSpPr>
        <p:spPr>
          <a:xfrm>
            <a:off x="3946067" y="2055137"/>
            <a:ext cx="16477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9E7635B-207E-4112-8C9D-B698D6E7573E}"/>
              </a:ext>
            </a:extLst>
          </p:cNvPr>
          <p:cNvCxnSpPr/>
          <p:nvPr/>
        </p:nvCxnSpPr>
        <p:spPr>
          <a:xfrm>
            <a:off x="4127136" y="1828800"/>
            <a:ext cx="0" cy="226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687467A7-A017-406B-B985-77BDFA783333}"/>
              </a:ext>
            </a:extLst>
          </p:cNvPr>
          <p:cNvCxnSpPr/>
          <p:nvPr/>
        </p:nvCxnSpPr>
        <p:spPr>
          <a:xfrm>
            <a:off x="4261430" y="1828799"/>
            <a:ext cx="0" cy="226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2FCB633A-4408-4986-9018-8E468DEB1063}"/>
              </a:ext>
            </a:extLst>
          </p:cNvPr>
          <p:cNvCxnSpPr/>
          <p:nvPr/>
        </p:nvCxnSpPr>
        <p:spPr>
          <a:xfrm>
            <a:off x="4514926" y="1828799"/>
            <a:ext cx="0" cy="226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3FE14A1C-3424-4D92-8F56-A159A898B440}"/>
              </a:ext>
            </a:extLst>
          </p:cNvPr>
          <p:cNvCxnSpPr/>
          <p:nvPr/>
        </p:nvCxnSpPr>
        <p:spPr>
          <a:xfrm>
            <a:off x="4386669" y="1828797"/>
            <a:ext cx="0" cy="226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75845A93-EAD0-4043-83A7-CD95F2C5578B}"/>
              </a:ext>
            </a:extLst>
          </p:cNvPr>
          <p:cNvCxnSpPr/>
          <p:nvPr/>
        </p:nvCxnSpPr>
        <p:spPr>
          <a:xfrm>
            <a:off x="4623567" y="1828796"/>
            <a:ext cx="0" cy="226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8FDB73B9-5E74-4A79-A05C-54D4AF79E965}"/>
              </a:ext>
            </a:extLst>
          </p:cNvPr>
          <p:cNvCxnSpPr/>
          <p:nvPr/>
        </p:nvCxnSpPr>
        <p:spPr>
          <a:xfrm>
            <a:off x="4667327" y="1831809"/>
            <a:ext cx="0" cy="226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CCB398D5-CC12-4293-93B8-2292C3D8342B}"/>
              </a:ext>
            </a:extLst>
          </p:cNvPr>
          <p:cNvCxnSpPr/>
          <p:nvPr/>
        </p:nvCxnSpPr>
        <p:spPr>
          <a:xfrm>
            <a:off x="4721645" y="1828795"/>
            <a:ext cx="0" cy="226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0635D702-A4DF-46F1-9638-2774E7BDD460}"/>
              </a:ext>
            </a:extLst>
          </p:cNvPr>
          <p:cNvCxnSpPr/>
          <p:nvPr/>
        </p:nvCxnSpPr>
        <p:spPr>
          <a:xfrm>
            <a:off x="4766914" y="1827295"/>
            <a:ext cx="0" cy="226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28C8B37A-F89A-4298-A753-3F83497EEC0A}"/>
              </a:ext>
            </a:extLst>
          </p:cNvPr>
          <p:cNvCxnSpPr/>
          <p:nvPr/>
        </p:nvCxnSpPr>
        <p:spPr>
          <a:xfrm>
            <a:off x="4803126" y="1827291"/>
            <a:ext cx="0" cy="226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rrow: Down 28">
            <a:extLst>
              <a:ext uri="{FF2B5EF4-FFF2-40B4-BE49-F238E27FC236}">
                <a16:creationId xmlns:a16="http://schemas.microsoft.com/office/drawing/2014/main" id="{B5D2FD80-A7AE-44CD-AA29-017966DC3CA9}"/>
              </a:ext>
            </a:extLst>
          </p:cNvPr>
          <p:cNvSpPr/>
          <p:nvPr/>
        </p:nvSpPr>
        <p:spPr>
          <a:xfrm>
            <a:off x="4194283" y="2255754"/>
            <a:ext cx="253496" cy="3887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17A9AB6-D541-4007-B29E-C80C4541DBA5}"/>
              </a:ext>
            </a:extLst>
          </p:cNvPr>
          <p:cNvCxnSpPr>
            <a:cxnSpLocks/>
          </p:cNvCxnSpPr>
          <p:nvPr/>
        </p:nvCxnSpPr>
        <p:spPr>
          <a:xfrm>
            <a:off x="4127136" y="2136618"/>
            <a:ext cx="38779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F1467F9F-C169-4FFC-8A86-771E082BA3BC}"/>
              </a:ext>
            </a:extLst>
          </p:cNvPr>
          <p:cNvCxnSpPr>
            <a:cxnSpLocks/>
          </p:cNvCxnSpPr>
          <p:nvPr/>
        </p:nvCxnSpPr>
        <p:spPr>
          <a:xfrm>
            <a:off x="4557173" y="2136618"/>
            <a:ext cx="39986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Arrow: Down 77">
            <a:extLst>
              <a:ext uri="{FF2B5EF4-FFF2-40B4-BE49-F238E27FC236}">
                <a16:creationId xmlns:a16="http://schemas.microsoft.com/office/drawing/2014/main" id="{1163C166-9022-4B11-8799-B52F2A54D027}"/>
              </a:ext>
            </a:extLst>
          </p:cNvPr>
          <p:cNvSpPr/>
          <p:nvPr/>
        </p:nvSpPr>
        <p:spPr>
          <a:xfrm>
            <a:off x="4630356" y="2254313"/>
            <a:ext cx="253496" cy="3887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3442B49-E6AC-4E0D-A6E8-2981E7BE71A9}"/>
              </a:ext>
            </a:extLst>
          </p:cNvPr>
          <p:cNvSpPr/>
          <p:nvPr/>
        </p:nvSpPr>
        <p:spPr>
          <a:xfrm>
            <a:off x="3845279" y="2648477"/>
            <a:ext cx="1423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Rate-coding</a:t>
            </a: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EA8EEFD0-03BB-4C11-93B7-89D3D3F517ED}"/>
              </a:ext>
            </a:extLst>
          </p:cNvPr>
          <p:cNvCxnSpPr/>
          <p:nvPr/>
        </p:nvCxnSpPr>
        <p:spPr>
          <a:xfrm>
            <a:off x="2825989" y="2118511"/>
            <a:ext cx="72427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52854A98-B146-4ABA-AD61-646F98296053}"/>
              </a:ext>
            </a:extLst>
          </p:cNvPr>
          <p:cNvCxnSpPr>
            <a:cxnSpLocks/>
          </p:cNvCxnSpPr>
          <p:nvPr/>
        </p:nvCxnSpPr>
        <p:spPr>
          <a:xfrm>
            <a:off x="4063765" y="1659463"/>
            <a:ext cx="25953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FC0188C9-7EEA-442B-8D34-B9990F126789}"/>
              </a:ext>
            </a:extLst>
          </p:cNvPr>
          <p:cNvCxnSpPr>
            <a:cxnSpLocks/>
          </p:cNvCxnSpPr>
          <p:nvPr/>
        </p:nvCxnSpPr>
        <p:spPr>
          <a:xfrm>
            <a:off x="4228234" y="1757542"/>
            <a:ext cx="19238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C1AB1150-9A97-4BCC-8798-C08D327D3177}"/>
              </a:ext>
            </a:extLst>
          </p:cNvPr>
          <p:cNvCxnSpPr>
            <a:cxnSpLocks/>
          </p:cNvCxnSpPr>
          <p:nvPr/>
        </p:nvCxnSpPr>
        <p:spPr>
          <a:xfrm>
            <a:off x="4364787" y="1659463"/>
            <a:ext cx="19238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>
            <a:extLst>
              <a:ext uri="{FF2B5EF4-FFF2-40B4-BE49-F238E27FC236}">
                <a16:creationId xmlns:a16="http://schemas.microsoft.com/office/drawing/2014/main" id="{0140654C-D03B-48F6-874D-7B03D7B621A2}"/>
              </a:ext>
            </a:extLst>
          </p:cNvPr>
          <p:cNvSpPr/>
          <p:nvPr/>
        </p:nvSpPr>
        <p:spPr>
          <a:xfrm>
            <a:off x="3861876" y="1224078"/>
            <a:ext cx="1181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ISI coding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1E8AF83A-770D-4EF2-ABE7-831610775362}"/>
              </a:ext>
            </a:extLst>
          </p:cNvPr>
          <p:cNvSpPr/>
          <p:nvPr/>
        </p:nvSpPr>
        <p:spPr>
          <a:xfrm>
            <a:off x="5338538" y="1349307"/>
            <a:ext cx="33097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First spike / phase / time coding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707B660-B67A-440A-9FCA-CA83E79B5F75}"/>
              </a:ext>
            </a:extLst>
          </p:cNvPr>
          <p:cNvCxnSpPr/>
          <p:nvPr/>
        </p:nvCxnSpPr>
        <p:spPr>
          <a:xfrm flipV="1">
            <a:off x="4803126" y="1718639"/>
            <a:ext cx="627710" cy="2218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6B8371B3-F1C0-4CC3-B71E-715709BEF3A6}"/>
              </a:ext>
            </a:extLst>
          </p:cNvPr>
          <p:cNvSpPr/>
          <p:nvPr/>
        </p:nvSpPr>
        <p:spPr>
          <a:xfrm>
            <a:off x="524821" y="3024611"/>
            <a:ext cx="11189776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000000"/>
                </a:solidFill>
                <a:latin typeface="IntelOne Display Light" panose="020B0403020203020204" pitchFamily="34" charset="0"/>
              </a:rPr>
              <a:t>To keep in mind: 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000000"/>
                </a:solidFill>
                <a:latin typeface="IntelOne Display Light" panose="020B0403020203020204" pitchFamily="34" charset="0"/>
              </a:rPr>
              <a:t> Value discretization, resolution, and range  </a:t>
            </a:r>
          </a:p>
          <a:p>
            <a:pPr lvl="2" fontAlgn="base"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000000"/>
                </a:solidFill>
                <a:latin typeface="IntelOne Display Light" panose="020B0403020203020204" pitchFamily="34" charset="0"/>
              </a:rPr>
              <a:t> log scaling for large dynamic range;  </a:t>
            </a:r>
          </a:p>
          <a:p>
            <a:pPr lvl="2" fontAlgn="base"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000000"/>
                </a:solidFill>
                <a:latin typeface="IntelOne Display Light" panose="020B0403020203020204" pitchFamily="34" charset="0"/>
              </a:rPr>
              <a:t> hierarchical representations;</a:t>
            </a:r>
          </a:p>
          <a:p>
            <a:pPr lvl="2" fontAlgn="base"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000000"/>
                </a:solidFill>
                <a:latin typeface="IntelOne Display Light" panose="020B0403020203020204" pitchFamily="34" charset="0"/>
              </a:rPr>
              <a:t> rescaling the axis of the data depending on the "data-density"/statistics, based on entropy-max function</a:t>
            </a:r>
          </a:p>
          <a:p>
            <a:pPr lvl="3" fontAlgn="base"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000000"/>
                </a:solidFill>
                <a:latin typeface="IntelOne Display Light" panose="020B0403020203020204" pitchFamily="34" charset="0"/>
              </a:rPr>
              <a:t> need to invert this function later on  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000000"/>
                </a:solidFill>
                <a:latin typeface="IntelOne Display Light" panose="020B0403020203020204" pitchFamily="34" charset="0"/>
              </a:rPr>
              <a:t> Neurons I/O response (input current -&gt; rate) is non-linear (sigmoid)</a:t>
            </a:r>
          </a:p>
          <a:p>
            <a:pPr lvl="2" fontAlgn="base"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000000"/>
                </a:solidFill>
                <a:latin typeface="IntelOne Display Light" panose="020B0403020203020204" pitchFamily="34" charset="0"/>
              </a:rPr>
              <a:t> with IF without refractory period: close to linear until it saturates (refractory, or time-discretization) 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000000"/>
                </a:solidFill>
                <a:latin typeface="IntelOne Display Light" panose="020B0403020203020204" pitchFamily="34" charset="0"/>
              </a:rPr>
              <a:t> Positive and negative values -&gt; two input neurons / paths, or rescaling if no qualitative difference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000000"/>
                </a:solidFill>
                <a:latin typeface="IntelOne Display Light" panose="020B0403020203020204" pitchFamily="34" charset="0"/>
              </a:rPr>
              <a:t> Examples:  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000000"/>
                </a:solidFill>
                <a:latin typeface="IntelOne Display Light" panose="020B0403020203020204" pitchFamily="34" charset="0"/>
              </a:rPr>
              <a:t> PID controller 	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000000"/>
                </a:solidFill>
                <a:latin typeface="IntelOne Display Light" panose="020B0403020203020204" pitchFamily="34" charset="0"/>
              </a:rPr>
              <a:t> Spiking D-RL network  	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000000"/>
                </a:solidFill>
                <a:latin typeface="IntelOne Display Light" panose="020B0403020203020204" pitchFamily="34" charset="0"/>
              </a:rPr>
              <a:t> Path integration / SLAM  </a:t>
            </a:r>
          </a:p>
          <a:p>
            <a:pPr fontAlgn="base"/>
            <a:r>
              <a:rPr lang="en-US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US" b="0" i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C934B2D-9295-4C1A-9D34-5E2E17036CAF}"/>
              </a:ext>
            </a:extLst>
          </p:cNvPr>
          <p:cNvSpPr/>
          <p:nvPr/>
        </p:nvSpPr>
        <p:spPr>
          <a:xfrm>
            <a:off x="6828787" y="2308658"/>
            <a:ext cx="3331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What happens in the next layer?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02299DDE-923B-44E1-AB9C-4D3A791FB429}"/>
              </a:ext>
            </a:extLst>
          </p:cNvPr>
          <p:cNvSpPr/>
          <p:nvPr/>
        </p:nvSpPr>
        <p:spPr>
          <a:xfrm>
            <a:off x="6046729" y="1716388"/>
            <a:ext cx="3423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Periodicity in sensing (sampling)</a:t>
            </a:r>
          </a:p>
        </p:txBody>
      </p:sp>
    </p:spTree>
    <p:extLst>
      <p:ext uri="{BB962C8B-B14F-4D97-AF65-F5344CB8AC3E}">
        <p14:creationId xmlns:p14="http://schemas.microsoft.com/office/powerpoint/2010/main" val="824387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A2FBA-7EDD-4043-BE3B-D129FBD69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821" y="157434"/>
            <a:ext cx="11022060" cy="873744"/>
          </a:xfrm>
        </p:spPr>
        <p:txBody>
          <a:bodyPr/>
          <a:lstStyle/>
          <a:p>
            <a:pPr algn="ctr"/>
            <a:r>
              <a:rPr lang="en-US"/>
              <a:t>Sensor data as input to an SNN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C55EF4-64C3-4B06-A7A8-A5E970A15EA5}"/>
              </a:ext>
            </a:extLst>
          </p:cNvPr>
          <p:cNvSpPr/>
          <p:nvPr/>
        </p:nvSpPr>
        <p:spPr>
          <a:xfrm>
            <a:off x="168411" y="1109557"/>
            <a:ext cx="1130315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/>
              <a:t>1b. Single-valued data representation: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/>
              <a:t>Fourier space (auditory, vibrations, oscillations, frequency content determines the signal)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/>
              <a:t>Temporal convolutions / correlations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E931BE9-7520-4FD5-AD19-A24A577D9A09}"/>
              </a:ext>
            </a:extLst>
          </p:cNvPr>
          <p:cNvSpPr/>
          <p:nvPr/>
        </p:nvSpPr>
        <p:spPr>
          <a:xfrm>
            <a:off x="370113" y="2505670"/>
            <a:ext cx="105789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>
                <a:solidFill>
                  <a:srgbClr val="000000"/>
                </a:solidFill>
                <a:latin typeface="Calibri" panose="020F0502020204030204" pitchFamily="34" charset="0"/>
              </a:rPr>
              <a:t>- bank of analog resonators ("cochlea"), </a:t>
            </a:r>
            <a:r>
              <a:rPr lang="en-US" err="1">
                <a:solidFill>
                  <a:srgbClr val="000000"/>
                </a:solidFill>
                <a:latin typeface="Calibri" panose="020F0502020204030204" pitchFamily="34" charset="0"/>
              </a:rPr>
              <a:t>Hopf</a:t>
            </a:r>
            <a:r>
              <a:rPr lang="en-US">
                <a:solidFill>
                  <a:srgbClr val="000000"/>
                </a:solidFill>
                <a:latin typeface="Calibri" panose="020F0502020204030204" pitchFamily="34" charset="0"/>
              </a:rPr>
              <a:t> transform </a:t>
            </a:r>
            <a:endParaRPr lang="en-US" b="0" i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fontAlgn="base"/>
            <a:r>
              <a:rPr lang="en-US">
                <a:solidFill>
                  <a:srgbClr val="000000"/>
                </a:solidFill>
                <a:latin typeface="Calibri" panose="020F0502020204030204" pitchFamily="34" charset="0"/>
              </a:rPr>
              <a:t>- spike rate -&gt; "energy" in a frequency channel (bank of neurons) </a:t>
            </a:r>
          </a:p>
          <a:p>
            <a:pPr fontAlgn="base"/>
            <a:endParaRPr lang="en-US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ase"/>
            <a:r>
              <a:rPr lang="en-US">
                <a:solidFill>
                  <a:srgbClr val="000000"/>
                </a:solidFill>
                <a:latin typeface="Calibri" panose="020F0502020204030204" pitchFamily="34" charset="0"/>
              </a:rPr>
              <a:t>To keep in mind: </a:t>
            </a:r>
            <a:endParaRPr lang="en-US" b="0" i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fontAlgn="base"/>
            <a:r>
              <a:rPr lang="en-US">
                <a:solidFill>
                  <a:srgbClr val="000000"/>
                </a:solidFill>
                <a:latin typeface="Calibri" panose="020F0502020204030204" pitchFamily="34" charset="0"/>
              </a:rPr>
              <a:t>- non-linear effects? (dependence on the amplitude)  </a:t>
            </a:r>
            <a:endParaRPr lang="en-US" b="0" i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450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Intel2020">
      <a:dk1>
        <a:srgbClr val="525252"/>
      </a:dk1>
      <a:lt1>
        <a:srgbClr val="FFFFFF"/>
      </a:lt1>
      <a:dk2>
        <a:srgbClr val="004A86"/>
      </a:dk2>
      <a:lt2>
        <a:srgbClr val="FFFFFF"/>
      </a:lt2>
      <a:accent1>
        <a:srgbClr val="0068B5"/>
      </a:accent1>
      <a:accent2>
        <a:srgbClr val="00C7FD"/>
      </a:accent2>
      <a:accent3>
        <a:srgbClr val="FEC91B"/>
      </a:accent3>
      <a:accent4>
        <a:srgbClr val="E96115"/>
      </a:accent4>
      <a:accent5>
        <a:srgbClr val="8F5DA2"/>
      </a:accent5>
      <a:accent6>
        <a:srgbClr val="8BAE46"/>
      </a:accent6>
      <a:hlink>
        <a:srgbClr val="00C7FD"/>
      </a:hlink>
      <a:folHlink>
        <a:srgbClr val="0068B5"/>
      </a:folHlink>
    </a:clrScheme>
    <a:fontScheme name="IntelOne">
      <a:majorFont>
        <a:latin typeface="IntelOne Display Light"/>
        <a:ea typeface="Helvetica Neue"/>
        <a:cs typeface="Helvetica Neue"/>
      </a:majorFont>
      <a:minorFont>
        <a:latin typeface="IntelOne Display Regular"/>
        <a:ea typeface="Helvetica Neue"/>
        <a:cs typeface="Helvetica Neu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Intel2020">
    <a:dk1>
      <a:srgbClr val="525252"/>
    </a:dk1>
    <a:lt1>
      <a:srgbClr val="FFFFFF"/>
    </a:lt1>
    <a:dk2>
      <a:srgbClr val="004A86"/>
    </a:dk2>
    <a:lt2>
      <a:srgbClr val="FFFFFF"/>
    </a:lt2>
    <a:accent1>
      <a:srgbClr val="0068B5"/>
    </a:accent1>
    <a:accent2>
      <a:srgbClr val="00C7FD"/>
    </a:accent2>
    <a:accent3>
      <a:srgbClr val="FEC91B"/>
    </a:accent3>
    <a:accent4>
      <a:srgbClr val="E96115"/>
    </a:accent4>
    <a:accent5>
      <a:srgbClr val="8F5DA2"/>
    </a:accent5>
    <a:accent6>
      <a:srgbClr val="8BAE46"/>
    </a:accent6>
    <a:hlink>
      <a:srgbClr val="00C7FD"/>
    </a:hlink>
    <a:folHlink>
      <a:srgbClr val="0068B5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CE55673A9DBF4BA70DAC406EF80148" ma:contentTypeVersion="15" ma:contentTypeDescription="Create a new document." ma:contentTypeScope="" ma:versionID="03f2f4d1c1a2e3d11385b74a9a1687ee">
  <xsd:schema xmlns:xsd="http://www.w3.org/2001/XMLSchema" xmlns:xs="http://www.w3.org/2001/XMLSchema" xmlns:p="http://schemas.microsoft.com/office/2006/metadata/properties" xmlns:ns2="acf86059-f517-4524-9e28-e14eec322fae" xmlns:ns3="8da3dc67-c693-4444-b8a0-a2ba00f15295" targetNamespace="http://schemas.microsoft.com/office/2006/metadata/properties" ma:root="true" ma:fieldsID="d300fdf7df73b03ad991337482883566" ns2:_="" ns3:_="">
    <xsd:import namespace="acf86059-f517-4524-9e28-e14eec322fae"/>
    <xsd:import namespace="8da3dc67-c693-4444-b8a0-a2ba00f152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f86059-f517-4524-9e28-e14eec322f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a3dc67-c693-4444-b8a0-a2ba00f1529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41E8188-1C58-409B-AC88-EF9B17679BB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883699D-8ED5-47D6-9A43-15ADFEB64C16}">
  <ds:schemaRefs>
    <ds:schemaRef ds:uri="bab45358-eabb-484f-aa59-5d71a54b4382"/>
    <ds:schemaRef ds:uri="f6625ff1-2d3a-4296-8551-e82a85f5254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ABE734E-A9C2-4CB6-AFF2-AE1EA7CAEE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f86059-f517-4524-9e28-e14eec322fae"/>
    <ds:schemaRef ds:uri="8da3dc67-c693-4444-b8a0-a2ba00f152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1228</Words>
  <Application>Microsoft Office PowerPoint</Application>
  <PresentationFormat>Widescreen</PresentationFormat>
  <Paragraphs>214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Calibri</vt:lpstr>
      <vt:lpstr>Cambria Math</vt:lpstr>
      <vt:lpstr>Intel Clear</vt:lpstr>
      <vt:lpstr>IntelOne Display Light</vt:lpstr>
      <vt:lpstr>IntelOne Display Medium</vt:lpstr>
      <vt:lpstr>IntelOne Display Regular</vt:lpstr>
      <vt:lpstr>Segoe UI</vt:lpstr>
      <vt:lpstr>Wingdings</vt:lpstr>
      <vt:lpstr>1_Office Theme</vt:lpstr>
      <vt:lpstr>PowerPoint Presentation</vt:lpstr>
      <vt:lpstr>Legal Information</vt:lpstr>
      <vt:lpstr>Agenda</vt:lpstr>
      <vt:lpstr>Setting the scene</vt:lpstr>
      <vt:lpstr>A First Principles Perspective on Neuromorphic Coding Efficiency</vt:lpstr>
      <vt:lpstr>Example application: Maximizing information per Joule (Information Theoretic Perspective)</vt:lpstr>
      <vt:lpstr>For robotics…</vt:lpstr>
      <vt:lpstr>Encoding of measured values with SNs</vt:lpstr>
      <vt:lpstr>Sensor data as input to an SNN </vt:lpstr>
      <vt:lpstr>Sensor data as input to an SNN </vt:lpstr>
      <vt:lpstr>Representing values in an SNN on chip</vt:lpstr>
      <vt:lpstr>Sensor data as input to an SNN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Sandamirskaya, Yulia</dc:creator>
  <cp:lastModifiedBy>Sandamirskaya, Yulia</cp:lastModifiedBy>
  <cp:revision>4</cp:revision>
  <dcterms:created xsi:type="dcterms:W3CDTF">2021-03-23T11:28:31Z</dcterms:created>
  <dcterms:modified xsi:type="dcterms:W3CDTF">2021-05-17T17:41:41Z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0x01010038CE55673A9DBF4BA70DAC406EF80148</vt:lpwstr>
  </property>
</Properties>
</file>